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5" r:id="rId4"/>
    <p:sldId id="258" r:id="rId5"/>
    <p:sldId id="259" r:id="rId6"/>
    <p:sldId id="260" r:id="rId7"/>
    <p:sldId id="261" r:id="rId8"/>
    <p:sldId id="274" r:id="rId9"/>
    <p:sldId id="263" r:id="rId10"/>
    <p:sldId id="264" r:id="rId11"/>
    <p:sldId id="265" r:id="rId12"/>
    <p:sldId id="266" r:id="rId13"/>
    <p:sldId id="267" r:id="rId14"/>
    <p:sldId id="268" r:id="rId15"/>
    <p:sldId id="277" r:id="rId16"/>
    <p:sldId id="276" r:id="rId17"/>
    <p:sldId id="278" r:id="rId18"/>
    <p:sldId id="269" r:id="rId19"/>
    <p:sldId id="271" r:id="rId20"/>
    <p:sldId id="272" r:id="rId21"/>
    <p:sldId id="273" r:id="rId22"/>
  </p:sldIdLst>
  <p:sldSz cx="18288000" cy="10287000"/>
  <p:notesSz cx="6858000" cy="9144000"/>
  <p:embeddedFontLst>
    <p:embeddedFont>
      <p:font typeface="Oswald Bold" panose="020B0604020202020204" charset="-52"/>
      <p:regular r:id="rId24"/>
      <p:bold r:id="rId25"/>
    </p:embeddedFont>
    <p:embeddedFont>
      <p:font typeface="DM Sans" panose="020B0604020202020204" charset="0"/>
      <p:regular r:id="rId26"/>
    </p:embeddedFont>
    <p:embeddedFont>
      <p:font typeface="DM Sans Bold" panose="020B0604020202020204" charset="0"/>
      <p:regular r:id="rId27"/>
    </p:embeddedFont>
    <p:embeddedFont>
      <p:font typeface="Montserrat Classic Bold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swald Medium" panose="020B0604020202020204" charset="-52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914" y="8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A7EC5-1576-4CF9-894C-C8A961DE2F3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5F101-F8D5-4BFD-AE0D-A491D00509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57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image" Target="../media/image19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7659121">
            <a:off x="16223178" y="-1916681"/>
            <a:ext cx="6588163" cy="6995699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545828" y="-5418032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3202251"/>
            <a:ext cx="16230600" cy="3703979"/>
            <a:chOff x="0" y="0"/>
            <a:chExt cx="3134393" cy="7152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4393" cy="715299"/>
            </a:xfrm>
            <a:custGeom>
              <a:avLst/>
              <a:gdLst/>
              <a:ahLst/>
              <a:cxnLst/>
              <a:rect l="l" t="t" r="r" b="b"/>
              <a:pathLst>
                <a:path w="3134393" h="715299">
                  <a:moveTo>
                    <a:pt x="0" y="0"/>
                  </a:moveTo>
                  <a:lnTo>
                    <a:pt x="3134393" y="0"/>
                  </a:lnTo>
                  <a:lnTo>
                    <a:pt x="3134393" y="715299"/>
                  </a:lnTo>
                  <a:lnTo>
                    <a:pt x="0" y="7152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790950"/>
            <a:ext cx="16230600" cy="265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 dirty="0" smtClean="0">
                <a:solidFill>
                  <a:srgbClr val="231F20"/>
                </a:solidFill>
                <a:latin typeface="Oswald Bold"/>
              </a:rPr>
              <a:t>РАЗРАБОТКА </a:t>
            </a:r>
            <a:r>
              <a:rPr lang="en-US" sz="5000" spc="490" dirty="0">
                <a:solidFill>
                  <a:srgbClr val="231F20"/>
                </a:solidFill>
                <a:latin typeface="Oswald Bold"/>
              </a:rPr>
              <a:t>МОБИЛЬНОГО ПРИЛОЖЕНИЯ «РЕГИСТРАЦИЯ НА МЕРОПРИЯТИЯ ДЛЯ ИС «РЕЙТИНГ СТУДЕНТОВ»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237220"/>
            <a:ext cx="14844856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2000" b="1" spc="106" dirty="0">
                <a:solidFill>
                  <a:srgbClr val="231F20"/>
                </a:solidFill>
                <a:latin typeface="Montserrat Classic Bold"/>
              </a:rPr>
              <a:t>ВЫПОЛНИЛ СТУДЕНТ: ВОВИКОВ ДАНИИЛ ЕВГЕНЬЕВИЧ, ГР. ИСМБ</a:t>
            </a:r>
            <a:r>
              <a:rPr lang="en-US" sz="2000" spc="106" dirty="0">
                <a:solidFill>
                  <a:srgbClr val="231F20"/>
                </a:solidFill>
                <a:latin typeface="Montserrat Classic Bold"/>
              </a:rPr>
              <a:t>-</a:t>
            </a:r>
            <a:r>
              <a:rPr lang="ru-RU" sz="2000" spc="106" dirty="0">
                <a:solidFill>
                  <a:srgbClr val="231F20"/>
                </a:solidFill>
                <a:latin typeface="Oswald Medium" pitchFamily="2" charset="-52"/>
              </a:rPr>
              <a:t>19</a:t>
            </a:r>
            <a:r>
              <a:rPr lang="en-US" sz="2000" spc="106" dirty="0">
                <a:solidFill>
                  <a:srgbClr val="231F20"/>
                </a:solidFill>
                <a:latin typeface="Oswald Medium" pitchFamily="2" charset="-52"/>
              </a:rPr>
              <a:t>-</a:t>
            </a:r>
            <a:r>
              <a:rPr lang="ru-RU" sz="2000" spc="106" dirty="0">
                <a:solidFill>
                  <a:srgbClr val="231F20"/>
                </a:solidFill>
                <a:latin typeface="Oswald Medium" pitchFamily="2" charset="-52"/>
              </a:rPr>
              <a:t>1</a:t>
            </a:r>
            <a:endParaRPr lang="en-US" sz="2000" spc="106" dirty="0">
              <a:solidFill>
                <a:srgbClr val="231F20"/>
              </a:solidFill>
              <a:latin typeface="Oswald Medium" pitchFamily="2" charset="-52"/>
            </a:endParaRPr>
          </a:p>
          <a:p>
            <a:pPr>
              <a:lnSpc>
                <a:spcPts val="2760"/>
              </a:lnSpc>
            </a:pPr>
            <a:r>
              <a:rPr lang="en-US" sz="2000" b="1" spc="106" dirty="0">
                <a:solidFill>
                  <a:srgbClr val="231F20"/>
                </a:solidFill>
                <a:latin typeface="Montserrat Classic Bold"/>
              </a:rPr>
              <a:t>РУКОВОДИТЕЛЬ ВКР: КАНДИДАТ ТЕХНИЧЕСКИХ НАУК, ДОЦЕНТ ЧЕРКАШИН ЕВГЕНИЙ АЛЕКСАНДРОВИЧ</a:t>
            </a:r>
          </a:p>
          <a:p>
            <a:pPr>
              <a:lnSpc>
                <a:spcPts val="2760"/>
              </a:lnSpc>
            </a:pPr>
            <a:r>
              <a:rPr lang="en-US" sz="2000" b="1" spc="106" dirty="0">
                <a:solidFill>
                  <a:srgbClr val="231F20"/>
                </a:solidFill>
                <a:latin typeface="Montserrat Classic Bold"/>
              </a:rPr>
              <a:t>КОНСУЛЬТАНТ: КАНДИДАТ ТЕХНИЧЕСКИХ НАУК, ДОЦЕНТ ИНСТИТУТА ИНФОРМАЦИОННЫХ ТЕХНОЛОГИЙ И АНАЛИЗА ДАННЫХ БАХВАЛОВА ЗИНАИДА АНДРЕЕВНА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="" xmlns:a16="http://schemas.microsoft.com/office/drawing/2014/main" id="{77BB60A6-D1D4-4E41-A434-AEDA3A941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1</a:t>
            </a:fld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946834"/>
            <a:chOff x="0" y="0"/>
            <a:chExt cx="4816593" cy="5127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12747"/>
            </a:xfrm>
            <a:custGeom>
              <a:avLst/>
              <a:gdLst/>
              <a:ahLst/>
              <a:cxnLst/>
              <a:rect l="l" t="t" r="r" b="b"/>
              <a:pathLst>
                <a:path w="4816592" h="512747">
                  <a:moveTo>
                    <a:pt x="0" y="0"/>
                  </a:moveTo>
                  <a:lnTo>
                    <a:pt x="4816592" y="0"/>
                  </a:lnTo>
                  <a:lnTo>
                    <a:pt x="4816592" y="512747"/>
                  </a:lnTo>
                  <a:lnTo>
                    <a:pt x="0" y="51274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597020" y="-4729397"/>
            <a:ext cx="6470558" cy="6639565"/>
          </a:xfrm>
          <a:custGeom>
            <a:avLst/>
            <a:gdLst/>
            <a:ahLst/>
            <a:cxnLst/>
            <a:rect l="l" t="t" r="r" b="b"/>
            <a:pathLst>
              <a:path w="6470558" h="6639565">
                <a:moveTo>
                  <a:pt x="0" y="0"/>
                </a:moveTo>
                <a:lnTo>
                  <a:pt x="6470558" y="0"/>
                </a:lnTo>
                <a:lnTo>
                  <a:pt x="6470558" y="6639566"/>
                </a:lnTo>
                <a:lnTo>
                  <a:pt x="0" y="6639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194717" y="-3442596"/>
            <a:ext cx="5216512" cy="5352764"/>
          </a:xfrm>
          <a:custGeom>
            <a:avLst/>
            <a:gdLst/>
            <a:ahLst/>
            <a:cxnLst/>
            <a:rect l="l" t="t" r="r" b="b"/>
            <a:pathLst>
              <a:path w="5216512" h="5352764">
                <a:moveTo>
                  <a:pt x="0" y="0"/>
                </a:moveTo>
                <a:lnTo>
                  <a:pt x="5216512" y="0"/>
                </a:lnTo>
                <a:lnTo>
                  <a:pt x="5216512" y="5352765"/>
                </a:lnTo>
                <a:lnTo>
                  <a:pt x="0" y="5352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2146833"/>
            <a:ext cx="18288000" cy="8014518"/>
          </a:xfrm>
          <a:custGeom>
            <a:avLst/>
            <a:gdLst/>
            <a:ahLst/>
            <a:cxnLst/>
            <a:rect l="l" t="t" r="r" b="b"/>
            <a:pathLst>
              <a:path w="18288000" h="8014518">
                <a:moveTo>
                  <a:pt x="0" y="0"/>
                </a:moveTo>
                <a:lnTo>
                  <a:pt x="18288000" y="0"/>
                </a:lnTo>
                <a:lnTo>
                  <a:pt x="18288000" y="8014518"/>
                </a:lnTo>
                <a:lnTo>
                  <a:pt x="0" y="8014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90980" y="213284"/>
            <a:ext cx="10906040" cy="169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ru-RU" sz="5000" spc="490" dirty="0">
                <a:solidFill>
                  <a:srgbClr val="FFFFFF"/>
                </a:solidFill>
                <a:latin typeface="Oswald Bold"/>
              </a:rPr>
              <a:t>ИНТЕРФЕЙСНЫЕ КЛАССЫ </a:t>
            </a:r>
            <a:r>
              <a:rPr lang="en-US" sz="5000" spc="490" dirty="0">
                <a:solidFill>
                  <a:srgbClr val="FFFFFF"/>
                </a:solidFill>
                <a:latin typeface="Oswald Bold"/>
              </a:rPr>
              <a:t>ПРИЛОЖЕНИЯ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="" xmlns:a16="http://schemas.microsoft.com/office/drawing/2014/main" id="{188C4984-41AE-4033-9CF9-80D557F1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10</a:t>
            </a:fld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67511" y="313449"/>
            <a:ext cx="11552977" cy="169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265" dirty="0">
                <a:solidFill>
                  <a:srgbClr val="231F20"/>
                </a:solidFill>
                <a:latin typeface="Oswald Bold"/>
              </a:rPr>
              <a:t>ИСПОЛЬЗУЕМЫЕ ТЕХНОЛОГИИ</a:t>
            </a:r>
            <a:r>
              <a:rPr lang="ru-RU" sz="5000" spc="265" dirty="0">
                <a:solidFill>
                  <a:srgbClr val="231F20"/>
                </a:solidFill>
                <a:latin typeface="Oswald Bold"/>
              </a:rPr>
              <a:t> И СРЕДСТВА РАЗРАБОТКИ</a:t>
            </a:r>
            <a:endParaRPr lang="en-US" sz="5000" spc="265" dirty="0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704132" y="-2969789"/>
            <a:ext cx="5267662" cy="5405250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76364">
            <a:off x="-3374332" y="7581598"/>
            <a:ext cx="6710607" cy="6885884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64371" y="2981747"/>
            <a:ext cx="2437966" cy="2437956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314043" y="6071030"/>
            <a:ext cx="2106937" cy="2106929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3" r="-90487" b="-3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144000" y="3246289"/>
            <a:ext cx="2260391" cy="2260382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644048" y="6117882"/>
            <a:ext cx="2060084" cy="2060076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45237" r="-45237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5014051" y="6343842"/>
            <a:ext cx="2219898" cy="2219889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2882851" y="2047317"/>
            <a:ext cx="4376449" cy="4376432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568356" y="5831383"/>
            <a:ext cx="1984108" cy="1984100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4017244" y="3080800"/>
            <a:ext cx="2425881" cy="2425871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sp>
        <p:nvSpPr>
          <p:cNvPr id="23" name="Номер слайда 9">
            <a:extLst>
              <a:ext uri="{FF2B5EF4-FFF2-40B4-BE49-F238E27FC236}">
                <a16:creationId xmlns="" xmlns:a16="http://schemas.microsoft.com/office/drawing/2014/main" id="{3BB41CA8-59C2-4F19-BEAB-78C50A44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11</a:t>
            </a:fld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H="1">
            <a:off x="-2293921" y="8171092"/>
            <a:ext cx="7053027" cy="2115908"/>
          </a:xfrm>
          <a:custGeom>
            <a:avLst/>
            <a:gdLst/>
            <a:ahLst/>
            <a:cxnLst/>
            <a:rect l="l" t="t" r="r" b="b"/>
            <a:pathLst>
              <a:path w="7053027" h="2115908">
                <a:moveTo>
                  <a:pt x="7053027" y="0"/>
                </a:moveTo>
                <a:lnTo>
                  <a:pt x="0" y="0"/>
                </a:lnTo>
                <a:lnTo>
                  <a:pt x="0" y="2115908"/>
                </a:lnTo>
                <a:lnTo>
                  <a:pt x="7053027" y="2115908"/>
                </a:lnTo>
                <a:lnTo>
                  <a:pt x="70530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59106" y="0"/>
            <a:ext cx="13528894" cy="10287000"/>
          </a:xfrm>
          <a:custGeom>
            <a:avLst/>
            <a:gdLst/>
            <a:ahLst/>
            <a:cxnLst/>
            <a:rect l="l" t="t" r="r" b="b"/>
            <a:pathLst>
              <a:path w="13528894" h="10287000">
                <a:moveTo>
                  <a:pt x="0" y="0"/>
                </a:moveTo>
                <a:lnTo>
                  <a:pt x="13528894" y="0"/>
                </a:lnTo>
                <a:lnTo>
                  <a:pt x="135288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4990" y="3790950"/>
            <a:ext cx="4614116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00"/>
              </a:lnSpc>
              <a:spcBef>
                <a:spcPct val="0"/>
              </a:spcBef>
            </a:pPr>
            <a:r>
              <a:rPr lang="en-US" sz="5000" spc="490" dirty="0">
                <a:solidFill>
                  <a:srgbClr val="231F20"/>
                </a:solidFill>
                <a:latin typeface="Oswald Bold"/>
              </a:rPr>
              <a:t>АРХИТЕКТУРА МОБИЛЬНОГО ПРИЛОЖЕНИЯ</a:t>
            </a:r>
          </a:p>
        </p:txBody>
      </p:sp>
      <p:sp>
        <p:nvSpPr>
          <p:cNvPr id="6" name="Номер слайда 9">
            <a:extLst>
              <a:ext uri="{FF2B5EF4-FFF2-40B4-BE49-F238E27FC236}">
                <a16:creationId xmlns="" xmlns:a16="http://schemas.microsoft.com/office/drawing/2014/main" id="{EF877B77-C3C2-4EC6-8B3E-5AF34517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5953" y="8843964"/>
            <a:ext cx="2133600" cy="365125"/>
          </a:xfrm>
        </p:spPr>
        <p:txBody>
          <a:bodyPr/>
          <a:lstStyle/>
          <a:p>
            <a:pPr algn="l"/>
            <a:fld id="{B6F15528-21DE-4FAA-801E-634DDDAF4B2B}" type="slidenum">
              <a:rPr lang="en-US" sz="2800" smtClean="0"/>
              <a:pPr algn="l"/>
              <a:t>12</a:t>
            </a:fld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2059175"/>
            <a:chOff x="0" y="0"/>
            <a:chExt cx="4816593" cy="5423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42334"/>
            </a:xfrm>
            <a:custGeom>
              <a:avLst/>
              <a:gdLst/>
              <a:ahLst/>
              <a:cxnLst/>
              <a:rect l="l" t="t" r="r" b="b"/>
              <a:pathLst>
                <a:path w="4816592" h="542334">
                  <a:moveTo>
                    <a:pt x="0" y="0"/>
                  </a:moveTo>
                  <a:lnTo>
                    <a:pt x="4816592" y="0"/>
                  </a:lnTo>
                  <a:lnTo>
                    <a:pt x="4816592" y="542334"/>
                  </a:lnTo>
                  <a:lnTo>
                    <a:pt x="0" y="54233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954794" y="-4729397"/>
            <a:ext cx="6112784" cy="6272447"/>
          </a:xfrm>
          <a:custGeom>
            <a:avLst/>
            <a:gdLst/>
            <a:ahLst/>
            <a:cxnLst/>
            <a:rect l="l" t="t" r="r" b="b"/>
            <a:pathLst>
              <a:path w="6112784" h="6272447">
                <a:moveTo>
                  <a:pt x="0" y="0"/>
                </a:moveTo>
                <a:lnTo>
                  <a:pt x="6112784" y="0"/>
                </a:lnTo>
                <a:lnTo>
                  <a:pt x="6112784" y="6272447"/>
                </a:lnTo>
                <a:lnTo>
                  <a:pt x="0" y="627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5361726" cy="5501771"/>
          </a:xfrm>
          <a:custGeom>
            <a:avLst/>
            <a:gdLst/>
            <a:ahLst/>
            <a:cxnLst/>
            <a:rect l="l" t="t" r="r" b="b"/>
            <a:pathLst>
              <a:path w="5361726" h="5501771">
                <a:moveTo>
                  <a:pt x="0" y="0"/>
                </a:moveTo>
                <a:lnTo>
                  <a:pt x="5361726" y="0"/>
                </a:lnTo>
                <a:lnTo>
                  <a:pt x="5361726" y="5501771"/>
                </a:lnTo>
                <a:lnTo>
                  <a:pt x="0" y="5501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79989" y="2324428"/>
            <a:ext cx="13344591" cy="7523013"/>
          </a:xfrm>
          <a:custGeom>
            <a:avLst/>
            <a:gdLst/>
            <a:ahLst/>
            <a:cxnLst/>
            <a:rect l="l" t="t" r="r" b="b"/>
            <a:pathLst>
              <a:path w="13344591" h="7523013">
                <a:moveTo>
                  <a:pt x="0" y="0"/>
                </a:moveTo>
                <a:lnTo>
                  <a:pt x="13344591" y="0"/>
                </a:lnTo>
                <a:lnTo>
                  <a:pt x="13344591" y="7523014"/>
                </a:lnTo>
                <a:lnTo>
                  <a:pt x="0" y="7523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54794" y="3859612"/>
            <a:ext cx="2837697" cy="2226323"/>
          </a:xfrm>
          <a:custGeom>
            <a:avLst/>
            <a:gdLst/>
            <a:ahLst/>
            <a:cxnLst/>
            <a:rect l="l" t="t" r="r" b="b"/>
            <a:pathLst>
              <a:path w="2837697" h="2226323">
                <a:moveTo>
                  <a:pt x="0" y="0"/>
                </a:moveTo>
                <a:lnTo>
                  <a:pt x="2837697" y="0"/>
                </a:lnTo>
                <a:lnTo>
                  <a:pt x="2837697" y="2226323"/>
                </a:lnTo>
                <a:lnTo>
                  <a:pt x="0" y="222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54794" y="6689453"/>
            <a:ext cx="2809801" cy="2789514"/>
          </a:xfrm>
          <a:custGeom>
            <a:avLst/>
            <a:gdLst/>
            <a:ahLst/>
            <a:cxnLst/>
            <a:rect l="l" t="t" r="r" b="b"/>
            <a:pathLst>
              <a:path w="2809801" h="2789514">
                <a:moveTo>
                  <a:pt x="0" y="0"/>
                </a:moveTo>
                <a:lnTo>
                  <a:pt x="2809801" y="0"/>
                </a:lnTo>
                <a:lnTo>
                  <a:pt x="2809801" y="2789514"/>
                </a:lnTo>
                <a:lnTo>
                  <a:pt x="0" y="27895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690980" y="114300"/>
            <a:ext cx="10906040" cy="169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ru-RU" sz="5000" spc="490" dirty="0">
                <a:solidFill>
                  <a:srgbClr val="FFFFFF"/>
                </a:solidFill>
                <a:latin typeface="Oswald Bold"/>
              </a:rPr>
              <a:t>МАКЕТЫ</a:t>
            </a:r>
            <a:r>
              <a:rPr lang="en-US" sz="5000" spc="490" dirty="0">
                <a:solidFill>
                  <a:srgbClr val="FFFFFF"/>
                </a:solidFill>
                <a:latin typeface="Oswald Bold"/>
              </a:rPr>
              <a:t> ГРАФИЧЕСКОГО ИНТЕРФЕЙСА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75E03CA0-2325-4EE3-97F5-942F686E4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4841" y="2843"/>
            <a:ext cx="3086099" cy="308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Номер слайда 9">
            <a:extLst>
              <a:ext uri="{FF2B5EF4-FFF2-40B4-BE49-F238E27FC236}">
                <a16:creationId xmlns="" xmlns:a16="http://schemas.microsoft.com/office/drawing/2014/main" id="{02E227A2-39B7-4BB1-A9D4-FD7BF086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13</a:t>
            </a:fld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324021" y="414950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02422" y="719526"/>
            <a:ext cx="3268098" cy="7012793"/>
          </a:xfrm>
          <a:custGeom>
            <a:avLst/>
            <a:gdLst/>
            <a:ahLst/>
            <a:cxnLst/>
            <a:rect l="l" t="t" r="r" b="b"/>
            <a:pathLst>
              <a:path w="3268098" h="7012793">
                <a:moveTo>
                  <a:pt x="0" y="0"/>
                </a:moveTo>
                <a:lnTo>
                  <a:pt x="3268098" y="0"/>
                </a:lnTo>
                <a:lnTo>
                  <a:pt x="3268098" y="7012793"/>
                </a:lnTo>
                <a:lnTo>
                  <a:pt x="0" y="7012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57200" y="6274252"/>
            <a:ext cx="7448376" cy="3543721"/>
          </a:xfrm>
          <a:custGeom>
            <a:avLst/>
            <a:gdLst/>
            <a:ahLst/>
            <a:cxnLst/>
            <a:rect l="l" t="t" r="r" b="b"/>
            <a:pathLst>
              <a:path w="7448376" h="3543721">
                <a:moveTo>
                  <a:pt x="0" y="0"/>
                </a:moveTo>
                <a:lnTo>
                  <a:pt x="7448376" y="0"/>
                </a:lnTo>
                <a:lnTo>
                  <a:pt x="7448376" y="3543721"/>
                </a:lnTo>
                <a:lnTo>
                  <a:pt x="0" y="3543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00201" y="964805"/>
            <a:ext cx="7958932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00"/>
              </a:lnSpc>
            </a:pPr>
            <a:r>
              <a:rPr lang="en-US" sz="5000" spc="490" dirty="0">
                <a:solidFill>
                  <a:srgbClr val="231F20"/>
                </a:solidFill>
                <a:latin typeface="Oswald Bold"/>
              </a:rPr>
              <a:t>РЕАЛИЗАЦИЯ</a:t>
            </a:r>
            <a:r>
              <a:rPr lang="ru-RU" sz="5000" spc="490" dirty="0">
                <a:solidFill>
                  <a:srgbClr val="231F20"/>
                </a:solidFill>
                <a:latin typeface="Oswald Bold"/>
              </a:rPr>
              <a:t> ФУНКЦИЙ</a:t>
            </a:r>
            <a:endParaRPr lang="en-US" sz="5000" spc="490" dirty="0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14" name="Номер слайда 9">
            <a:extLst>
              <a:ext uri="{FF2B5EF4-FFF2-40B4-BE49-F238E27FC236}">
                <a16:creationId xmlns="" xmlns:a16="http://schemas.microsoft.com/office/drawing/2014/main" id="{935848DE-0F3B-49EC-8621-05D96696B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14</a:t>
            </a:fld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F920E80-6E55-4B99-A637-9D771B97D594}"/>
              </a:ext>
            </a:extLst>
          </p:cNvPr>
          <p:cNvSpPr txBox="1"/>
          <p:nvPr/>
        </p:nvSpPr>
        <p:spPr>
          <a:xfrm>
            <a:off x="1600200" y="2889121"/>
            <a:ext cx="9390742" cy="1746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4308"/>
              </a:lnSpc>
              <a:spcBef>
                <a:spcPct val="0"/>
              </a:spcBef>
            </a:pPr>
            <a:r>
              <a:rPr lang="ru-RU" sz="3080" dirty="0" smtClean="0">
                <a:solidFill>
                  <a:srgbClr val="00B050"/>
                </a:solidFill>
                <a:latin typeface="DM Sans"/>
              </a:rPr>
              <a:t>РОЛЬ «СТУДЕНТ»</a:t>
            </a:r>
          </a:p>
          <a:p>
            <a:pPr marL="514350" lvl="0" indent="-514350">
              <a:lnSpc>
                <a:spcPts val="430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3080" dirty="0" smtClean="0">
                <a:solidFill>
                  <a:srgbClr val="000000"/>
                </a:solidFill>
                <a:latin typeface="DM Sans"/>
              </a:rPr>
              <a:t>«ПРОСМОТРЕТЬ МЕРОПРИЯТИЕ»</a:t>
            </a:r>
          </a:p>
          <a:p>
            <a:pPr marL="514350" lvl="0" indent="-514350">
              <a:lnSpc>
                <a:spcPts val="430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3080" dirty="0" smtClean="0">
                <a:solidFill>
                  <a:srgbClr val="000000"/>
                </a:solidFill>
                <a:latin typeface="DM Sans"/>
              </a:rPr>
              <a:t>«ЗАРЕГИСТРИРОВАТЬСЯ НА МЕРОПРИЯТИЕ»</a:t>
            </a:r>
            <a:endParaRPr lang="ru-RU" sz="3080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D7FBAE4-89CD-4B0C-8F86-22976770827B}"/>
              </a:ext>
            </a:extLst>
          </p:cNvPr>
          <p:cNvSpPr txBox="1"/>
          <p:nvPr/>
        </p:nvSpPr>
        <p:spPr>
          <a:xfrm>
            <a:off x="7991012" y="8402540"/>
            <a:ext cx="9390742" cy="1746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4308"/>
              </a:lnSpc>
              <a:spcBef>
                <a:spcPct val="0"/>
              </a:spcBef>
            </a:pPr>
            <a:r>
              <a:rPr lang="ru-RU" sz="3080" dirty="0" smtClean="0">
                <a:solidFill>
                  <a:srgbClr val="FF0000"/>
                </a:solidFill>
                <a:latin typeface="DM Sans"/>
              </a:rPr>
              <a:t>РОЛЬ «ОТВЕТСТВЕННЫЙ»</a:t>
            </a:r>
          </a:p>
          <a:p>
            <a:pPr lvl="0">
              <a:lnSpc>
                <a:spcPts val="4308"/>
              </a:lnSpc>
              <a:spcBef>
                <a:spcPct val="0"/>
              </a:spcBef>
            </a:pPr>
            <a:r>
              <a:rPr lang="ru-RU" sz="3080" dirty="0" smtClean="0">
                <a:solidFill>
                  <a:srgbClr val="000000"/>
                </a:solidFill>
                <a:latin typeface="DM Sans"/>
              </a:rPr>
              <a:t>«</a:t>
            </a:r>
            <a:r>
              <a:rPr lang="ru-RU" sz="3080" dirty="0">
                <a:solidFill>
                  <a:srgbClr val="000000"/>
                </a:solidFill>
                <a:latin typeface="DM Sans"/>
              </a:rPr>
              <a:t>ПРОСМОТРЕТЬ СПИСОК ЗАРЕГИСТРИРОВАННЫХ УЧАСТНИКОВ»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E0A0EF4C-2CC8-4AB2-AD31-075D15B6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Номер слайда 9">
            <a:extLst>
              <a:ext uri="{FF2B5EF4-FFF2-40B4-BE49-F238E27FC236}">
                <a16:creationId xmlns="" xmlns:a16="http://schemas.microsoft.com/office/drawing/2014/main" id="{D4E8C40C-08B4-4EEA-8F37-B3484FE8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15</a:t>
            </a:fld>
            <a:endParaRPr lang="en-US" sz="2800" dirty="0"/>
          </a:p>
        </p:txBody>
      </p:sp>
      <p:sp>
        <p:nvSpPr>
          <p:cNvPr id="8" name="Freeform 9">
            <a:extLst>
              <a:ext uri="{FF2B5EF4-FFF2-40B4-BE49-F238E27FC236}">
                <a16:creationId xmlns="" xmlns:a16="http://schemas.microsoft.com/office/drawing/2014/main" id="{C1F40AF8-42A7-43A2-AD1D-821577614A9C}"/>
              </a:ext>
            </a:extLst>
          </p:cNvPr>
          <p:cNvSpPr/>
          <p:nvPr/>
        </p:nvSpPr>
        <p:spPr>
          <a:xfrm>
            <a:off x="914400" y="1984603"/>
            <a:ext cx="3488865" cy="7506345"/>
          </a:xfrm>
          <a:custGeom>
            <a:avLst/>
            <a:gdLst/>
            <a:ahLst/>
            <a:cxnLst/>
            <a:rect l="l" t="t" r="r" b="b"/>
            <a:pathLst>
              <a:path w="3488865" h="7506345">
                <a:moveTo>
                  <a:pt x="0" y="0"/>
                </a:moveTo>
                <a:lnTo>
                  <a:pt x="3488865" y="0"/>
                </a:lnTo>
                <a:lnTo>
                  <a:pt x="3488865" y="7506345"/>
                </a:lnTo>
                <a:lnTo>
                  <a:pt x="0" y="7506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EC97418-2B25-4ADF-BDC8-AFF751C6A5F6}"/>
              </a:ext>
            </a:extLst>
          </p:cNvPr>
          <p:cNvSpPr txBox="1"/>
          <p:nvPr/>
        </p:nvSpPr>
        <p:spPr>
          <a:xfrm>
            <a:off x="4724400" y="3162300"/>
            <a:ext cx="9390742" cy="3927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4308"/>
              </a:lnSpc>
              <a:spcBef>
                <a:spcPct val="0"/>
              </a:spcBef>
            </a:pPr>
            <a:r>
              <a:rPr lang="ru-RU" sz="3080" dirty="0" smtClean="0">
                <a:solidFill>
                  <a:srgbClr val="00B050"/>
                </a:solidFill>
                <a:latin typeface="DM Sans"/>
              </a:rPr>
              <a:t>РОЛЬ «СТУДЕНТ»</a:t>
            </a:r>
          </a:p>
          <a:p>
            <a:pPr marL="514350" lvl="0" indent="-514350">
              <a:lnSpc>
                <a:spcPts val="430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3080" dirty="0" smtClean="0">
                <a:solidFill>
                  <a:srgbClr val="000000"/>
                </a:solidFill>
                <a:latin typeface="DM Sans"/>
              </a:rPr>
              <a:t>«ДОБАВИТЬ МЕРОПРИЯТИЕ В КАЛЕНДАРЬ СМАРТФОНА»</a:t>
            </a:r>
          </a:p>
          <a:p>
            <a:pPr marL="514350" lvl="0" indent="-514350">
              <a:lnSpc>
                <a:spcPts val="430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3080" dirty="0" smtClean="0">
                <a:solidFill>
                  <a:srgbClr val="000000"/>
                </a:solidFill>
                <a:latin typeface="DM Sans"/>
              </a:rPr>
              <a:t>«ОТПРАВИТЬ </a:t>
            </a:r>
            <a:r>
              <a:rPr lang="en-US" sz="3080" dirty="0" smtClean="0">
                <a:solidFill>
                  <a:srgbClr val="000000"/>
                </a:solidFill>
                <a:latin typeface="DM Sans"/>
              </a:rPr>
              <a:t>PDF-</a:t>
            </a:r>
            <a:r>
              <a:rPr lang="ru-RU" sz="3080" dirty="0" smtClean="0">
                <a:solidFill>
                  <a:srgbClr val="000000"/>
                </a:solidFill>
                <a:latin typeface="DM Sans"/>
              </a:rPr>
              <a:t>ФАЙЛ В МЕССЕНДЖЕР»</a:t>
            </a:r>
          </a:p>
          <a:p>
            <a:pPr marL="514350" lvl="0" indent="-514350">
              <a:lnSpc>
                <a:spcPts val="430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3080" dirty="0" smtClean="0">
                <a:solidFill>
                  <a:srgbClr val="000000"/>
                </a:solidFill>
                <a:latin typeface="DM Sans"/>
              </a:rPr>
              <a:t>«СОХРАНИТЬ </a:t>
            </a:r>
            <a:r>
              <a:rPr lang="en-US" sz="3080" dirty="0" smtClean="0">
                <a:solidFill>
                  <a:srgbClr val="000000"/>
                </a:solidFill>
                <a:latin typeface="DM Sans"/>
              </a:rPr>
              <a:t>QR-</a:t>
            </a:r>
            <a:r>
              <a:rPr lang="ru-RU" sz="3080" dirty="0" smtClean="0">
                <a:solidFill>
                  <a:srgbClr val="000000"/>
                </a:solidFill>
                <a:latin typeface="DM Sans"/>
              </a:rPr>
              <a:t>КОД В </a:t>
            </a:r>
            <a:r>
              <a:rPr lang="en-US" sz="3080" dirty="0" smtClean="0">
                <a:solidFill>
                  <a:srgbClr val="000000"/>
                </a:solidFill>
                <a:latin typeface="DM Sans"/>
              </a:rPr>
              <a:t>PDF-</a:t>
            </a:r>
            <a:r>
              <a:rPr lang="ru-RU" sz="3080" dirty="0" smtClean="0">
                <a:solidFill>
                  <a:srgbClr val="000000"/>
                </a:solidFill>
                <a:latin typeface="DM Sans"/>
              </a:rPr>
              <a:t>ФАЙЛ»</a:t>
            </a:r>
          </a:p>
          <a:p>
            <a:pPr marL="514350" lvl="0" indent="-514350">
              <a:lnSpc>
                <a:spcPts val="430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3080" dirty="0" smtClean="0">
                <a:solidFill>
                  <a:srgbClr val="000000"/>
                </a:solidFill>
                <a:latin typeface="DM Sans"/>
              </a:rPr>
              <a:t>«СФОРМИРОВАТЬ </a:t>
            </a:r>
            <a:r>
              <a:rPr lang="en-US" sz="3080" dirty="0" smtClean="0">
                <a:solidFill>
                  <a:srgbClr val="000000"/>
                </a:solidFill>
                <a:latin typeface="DM Sans"/>
              </a:rPr>
              <a:t>QR</a:t>
            </a:r>
            <a:r>
              <a:rPr lang="ru-RU" sz="3080" dirty="0" smtClean="0">
                <a:solidFill>
                  <a:srgbClr val="000000"/>
                </a:solidFill>
                <a:latin typeface="DM Sans"/>
              </a:rPr>
              <a:t>-КОД»</a:t>
            </a:r>
          </a:p>
          <a:p>
            <a:pPr marL="514350" lvl="0" indent="-514350">
              <a:lnSpc>
                <a:spcPts val="430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3080" dirty="0" smtClean="0">
                <a:solidFill>
                  <a:srgbClr val="000000"/>
                </a:solidFill>
                <a:latin typeface="DM Sans"/>
              </a:rPr>
              <a:t>«ОТМЕНИТЬ РЕГИСТРАЦИЮ НА МЕРОПРИЯТИЕ»</a:t>
            </a:r>
            <a:endParaRPr lang="ru-RU" sz="3080" dirty="0">
              <a:solidFill>
                <a:srgbClr val="000000"/>
              </a:solidFill>
              <a:latin typeface="DM Sans"/>
            </a:endParaRPr>
          </a:p>
        </p:txBody>
      </p:sp>
      <p:grpSp>
        <p:nvGrpSpPr>
          <p:cNvPr id="12" name="Group 3">
            <a:extLst>
              <a:ext uri="{FF2B5EF4-FFF2-40B4-BE49-F238E27FC236}">
                <a16:creationId xmlns="" xmlns:a16="http://schemas.microsoft.com/office/drawing/2014/main" id="{050110FC-C003-4DCF-A972-086F2B4A68C2}"/>
              </a:ext>
            </a:extLst>
          </p:cNvPr>
          <p:cNvGrpSpPr/>
          <p:nvPr/>
        </p:nvGrpSpPr>
        <p:grpSpPr>
          <a:xfrm>
            <a:off x="16902256" y="-528272"/>
            <a:ext cx="4296549" cy="9570246"/>
            <a:chOff x="0" y="0"/>
            <a:chExt cx="1131601" cy="2520559"/>
          </a:xfrm>
        </p:grpSpPr>
        <p:sp>
          <p:nvSpPr>
            <p:cNvPr id="13" name="Freeform 4">
              <a:extLst>
                <a:ext uri="{FF2B5EF4-FFF2-40B4-BE49-F238E27FC236}">
                  <a16:creationId xmlns="" xmlns:a16="http://schemas.microsoft.com/office/drawing/2014/main" id="{8927C4D1-7B31-4554-B38D-0255B3BA1430}"/>
                </a:ext>
              </a:extLst>
            </p:cNvPr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TextBox 5">
              <a:extLst>
                <a:ext uri="{FF2B5EF4-FFF2-40B4-BE49-F238E27FC236}">
                  <a16:creationId xmlns="" xmlns:a16="http://schemas.microsoft.com/office/drawing/2014/main" id="{800017A1-570B-4878-A719-07C7AD594243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6">
            <a:extLst>
              <a:ext uri="{FF2B5EF4-FFF2-40B4-BE49-F238E27FC236}">
                <a16:creationId xmlns="" xmlns:a16="http://schemas.microsoft.com/office/drawing/2014/main" id="{2FECBE4A-F7B0-43AA-B8A5-A8B600859241}"/>
              </a:ext>
            </a:extLst>
          </p:cNvPr>
          <p:cNvSpPr/>
          <p:nvPr/>
        </p:nvSpPr>
        <p:spPr>
          <a:xfrm>
            <a:off x="-3387173" y="8302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3">
            <a:extLst>
              <a:ext uri="{FF2B5EF4-FFF2-40B4-BE49-F238E27FC236}">
                <a16:creationId xmlns="" xmlns:a16="http://schemas.microsoft.com/office/drawing/2014/main" id="{085E8815-571C-4C22-8913-CFE5E8C791C5}"/>
              </a:ext>
            </a:extLst>
          </p:cNvPr>
          <p:cNvSpPr txBox="1"/>
          <p:nvPr/>
        </p:nvSpPr>
        <p:spPr>
          <a:xfrm>
            <a:off x="2142191" y="964805"/>
            <a:ext cx="1184926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00"/>
              </a:lnSpc>
            </a:pPr>
            <a:r>
              <a:rPr lang="en-US" sz="5000" spc="490" dirty="0" smtClean="0">
                <a:solidFill>
                  <a:srgbClr val="231F20"/>
                </a:solidFill>
                <a:latin typeface="Oswald Bold"/>
              </a:rPr>
              <a:t>РЕАЛИЗАЦИЯ</a:t>
            </a:r>
            <a:r>
              <a:rPr lang="ru-RU" sz="5000" spc="490" dirty="0" smtClean="0">
                <a:solidFill>
                  <a:srgbClr val="231F20"/>
                </a:solidFill>
                <a:latin typeface="Oswald Bold"/>
              </a:rPr>
              <a:t> ФУНКЦИЙ</a:t>
            </a:r>
            <a:endParaRPr lang="en-US" sz="5000" spc="490" dirty="0">
              <a:solidFill>
                <a:srgbClr val="231F20"/>
              </a:solidFill>
              <a:latin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1212452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E0A0EF4C-2CC8-4AB2-AD31-075D15B6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Номер слайда 9">
            <a:extLst>
              <a:ext uri="{FF2B5EF4-FFF2-40B4-BE49-F238E27FC236}">
                <a16:creationId xmlns="" xmlns:a16="http://schemas.microsoft.com/office/drawing/2014/main" id="{D4E8C40C-08B4-4EEA-8F37-B3484FE8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16</a:t>
            </a:fld>
            <a:endParaRPr lang="en-US" sz="2800" dirty="0"/>
          </a:p>
        </p:txBody>
      </p:sp>
      <p:sp>
        <p:nvSpPr>
          <p:cNvPr id="8" name="Freeform 10">
            <a:extLst>
              <a:ext uri="{FF2B5EF4-FFF2-40B4-BE49-F238E27FC236}">
                <a16:creationId xmlns="" xmlns:a16="http://schemas.microsoft.com/office/drawing/2014/main" id="{D5F9AEC1-7AA2-4FF3-B829-F1809EB5100B}"/>
              </a:ext>
            </a:extLst>
          </p:cNvPr>
          <p:cNvSpPr/>
          <p:nvPr/>
        </p:nvSpPr>
        <p:spPr>
          <a:xfrm>
            <a:off x="10439400" y="1522479"/>
            <a:ext cx="3343451" cy="7242040"/>
          </a:xfrm>
          <a:custGeom>
            <a:avLst/>
            <a:gdLst/>
            <a:ahLst/>
            <a:cxnLst/>
            <a:rect l="l" t="t" r="r" b="b"/>
            <a:pathLst>
              <a:path w="3343451" h="7242040">
                <a:moveTo>
                  <a:pt x="0" y="0"/>
                </a:moveTo>
                <a:lnTo>
                  <a:pt x="3343450" y="0"/>
                </a:lnTo>
                <a:lnTo>
                  <a:pt x="3343450" y="7242040"/>
                </a:lnTo>
                <a:lnTo>
                  <a:pt x="0" y="7242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99D3E57-0275-46D5-9C2F-59303629530E}"/>
              </a:ext>
            </a:extLst>
          </p:cNvPr>
          <p:cNvSpPr txBox="1"/>
          <p:nvPr/>
        </p:nvSpPr>
        <p:spPr>
          <a:xfrm>
            <a:off x="1032616" y="4285315"/>
            <a:ext cx="9390742" cy="1746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4308"/>
              </a:lnSpc>
              <a:spcBef>
                <a:spcPct val="0"/>
              </a:spcBef>
            </a:pPr>
            <a:r>
              <a:rPr lang="ru-RU" sz="3080" dirty="0">
                <a:solidFill>
                  <a:srgbClr val="FF0000"/>
                </a:solidFill>
                <a:latin typeface="DM Sans"/>
              </a:rPr>
              <a:t>РОЛЬ «ОТВЕТСТВЕННЫЙ»</a:t>
            </a:r>
          </a:p>
          <a:p>
            <a:pPr marL="514350" lvl="0" indent="-514350">
              <a:lnSpc>
                <a:spcPts val="430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3080" dirty="0" smtClean="0">
                <a:solidFill>
                  <a:srgbClr val="000000"/>
                </a:solidFill>
                <a:latin typeface="DM Sans"/>
              </a:rPr>
              <a:t>«</a:t>
            </a:r>
            <a:r>
              <a:rPr lang="ru-RU" sz="3080" dirty="0">
                <a:solidFill>
                  <a:srgbClr val="000000"/>
                </a:solidFill>
                <a:latin typeface="DM Sans"/>
              </a:rPr>
              <a:t>СЧИТАТЬ </a:t>
            </a:r>
            <a:r>
              <a:rPr lang="en-US" sz="3080" dirty="0">
                <a:solidFill>
                  <a:srgbClr val="000000"/>
                </a:solidFill>
                <a:latin typeface="DM Sans"/>
              </a:rPr>
              <a:t>QR</a:t>
            </a:r>
            <a:r>
              <a:rPr lang="ru-RU" sz="3080" dirty="0">
                <a:solidFill>
                  <a:srgbClr val="000000"/>
                </a:solidFill>
                <a:latin typeface="DM Sans"/>
              </a:rPr>
              <a:t>-КОД УЧАСТНИКА СТУДЕНТА»</a:t>
            </a:r>
          </a:p>
          <a:p>
            <a:pPr marL="514350" lvl="0" indent="-514350">
              <a:lnSpc>
                <a:spcPts val="430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3080" dirty="0">
                <a:solidFill>
                  <a:srgbClr val="000000"/>
                </a:solidFill>
                <a:latin typeface="DM Sans"/>
              </a:rPr>
              <a:t>«ПОДТВЕРДИТЬ ПРИСУТСТВИЕ УЧАСТНИКА»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A30FBC15-746A-4DA5-91CF-EEF00B201F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8591" y="1522479"/>
            <a:ext cx="3343451" cy="72443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3">
            <a:extLst>
              <a:ext uri="{FF2B5EF4-FFF2-40B4-BE49-F238E27FC236}">
                <a16:creationId xmlns="" xmlns:a16="http://schemas.microsoft.com/office/drawing/2014/main" id="{FF9F89E0-311E-4F22-92C6-EBDAC4600A16}"/>
              </a:ext>
            </a:extLst>
          </p:cNvPr>
          <p:cNvGrpSpPr/>
          <p:nvPr/>
        </p:nvGrpSpPr>
        <p:grpSpPr>
          <a:xfrm>
            <a:off x="-3303468" y="299864"/>
            <a:ext cx="4296549" cy="9570246"/>
            <a:chOff x="0" y="0"/>
            <a:chExt cx="1131601" cy="2520559"/>
          </a:xfrm>
        </p:grpSpPr>
        <p:sp>
          <p:nvSpPr>
            <p:cNvPr id="13" name="Freeform 4">
              <a:extLst>
                <a:ext uri="{FF2B5EF4-FFF2-40B4-BE49-F238E27FC236}">
                  <a16:creationId xmlns="" xmlns:a16="http://schemas.microsoft.com/office/drawing/2014/main" id="{9B960643-FD7A-4CC1-A2DD-5DF267F7C000}"/>
                </a:ext>
              </a:extLst>
            </p:cNvPr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TextBox 5">
              <a:extLst>
                <a:ext uri="{FF2B5EF4-FFF2-40B4-BE49-F238E27FC236}">
                  <a16:creationId xmlns="" xmlns:a16="http://schemas.microsoft.com/office/drawing/2014/main" id="{C2C3B908-A133-40D4-A01B-788B154A12A3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6">
            <a:extLst>
              <a:ext uri="{FF2B5EF4-FFF2-40B4-BE49-F238E27FC236}">
                <a16:creationId xmlns="" xmlns:a16="http://schemas.microsoft.com/office/drawing/2014/main" id="{DA65601F-6413-4FE2-9119-DEA95CC0991A}"/>
              </a:ext>
            </a:extLst>
          </p:cNvPr>
          <p:cNvSpPr/>
          <p:nvPr/>
        </p:nvSpPr>
        <p:spPr>
          <a:xfrm>
            <a:off x="16611600" y="-1104900"/>
            <a:ext cx="3079448" cy="333954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3">
            <a:extLst>
              <a:ext uri="{FF2B5EF4-FFF2-40B4-BE49-F238E27FC236}">
                <a16:creationId xmlns="" xmlns:a16="http://schemas.microsoft.com/office/drawing/2014/main" id="{10AB062F-3468-4F01-BA17-8B612AE9263D}"/>
              </a:ext>
            </a:extLst>
          </p:cNvPr>
          <p:cNvSpPr txBox="1"/>
          <p:nvPr/>
        </p:nvSpPr>
        <p:spPr>
          <a:xfrm>
            <a:off x="1032617" y="964805"/>
            <a:ext cx="8526516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00"/>
              </a:lnSpc>
            </a:pPr>
            <a:r>
              <a:rPr lang="en-US" sz="5000" spc="490" dirty="0">
                <a:solidFill>
                  <a:srgbClr val="231F20"/>
                </a:solidFill>
                <a:latin typeface="Oswald Bold"/>
              </a:rPr>
              <a:t>РЕАЛИЗАЦИЯ</a:t>
            </a:r>
            <a:r>
              <a:rPr lang="ru-RU" sz="5000" spc="490" dirty="0">
                <a:solidFill>
                  <a:srgbClr val="231F20"/>
                </a:solidFill>
                <a:latin typeface="Oswald Bold"/>
              </a:rPr>
              <a:t> ФУНКЦИЙ</a:t>
            </a:r>
            <a:endParaRPr lang="en-US" sz="5000" spc="490" dirty="0">
              <a:solidFill>
                <a:srgbClr val="231F20"/>
              </a:solidFill>
              <a:latin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1947391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887923">
            <a:off x="16459005" y="-961843"/>
            <a:ext cx="3902474" cy="3548035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2071880" y="8273175"/>
            <a:ext cx="4199994" cy="4856780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6888" y="698157"/>
            <a:ext cx="890409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231F20"/>
                </a:solidFill>
                <a:latin typeface="Oswald Bold"/>
              </a:rPr>
              <a:t>ТЕСТИРОВАНИЕ 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="" xmlns:a16="http://schemas.microsoft.com/office/drawing/2014/main" id="{5743CA5A-70D1-40C4-B3A7-4BCFF93C2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23102" y="961535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17</a:t>
            </a:fld>
            <a:endParaRPr lang="en-US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9FD07B41-BDB4-472F-B356-C6ECD6402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602" y="1555408"/>
            <a:ext cx="17770914" cy="78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62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887923">
            <a:off x="12768409" y="-7771156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8444035" y="39920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0749" y="1941709"/>
            <a:ext cx="8554216" cy="3629794"/>
          </a:xfrm>
          <a:custGeom>
            <a:avLst/>
            <a:gdLst/>
            <a:ahLst/>
            <a:cxnLst/>
            <a:rect l="l" t="t" r="r" b="b"/>
            <a:pathLst>
              <a:path w="8554216" h="3629794">
                <a:moveTo>
                  <a:pt x="0" y="0"/>
                </a:moveTo>
                <a:lnTo>
                  <a:pt x="8554216" y="0"/>
                </a:lnTo>
                <a:lnTo>
                  <a:pt x="8554216" y="3629794"/>
                </a:lnTo>
                <a:lnTo>
                  <a:pt x="0" y="3629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0749" y="5962028"/>
            <a:ext cx="8554216" cy="3626111"/>
          </a:xfrm>
          <a:custGeom>
            <a:avLst/>
            <a:gdLst/>
            <a:ahLst/>
            <a:cxnLst/>
            <a:rect l="l" t="t" r="r" b="b"/>
            <a:pathLst>
              <a:path w="8554216" h="3626111">
                <a:moveTo>
                  <a:pt x="0" y="0"/>
                </a:moveTo>
                <a:lnTo>
                  <a:pt x="8554216" y="0"/>
                </a:lnTo>
                <a:lnTo>
                  <a:pt x="8554216" y="3626112"/>
                </a:lnTo>
                <a:lnTo>
                  <a:pt x="0" y="36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95229" y="1950394"/>
            <a:ext cx="8554216" cy="3621110"/>
          </a:xfrm>
          <a:custGeom>
            <a:avLst/>
            <a:gdLst/>
            <a:ahLst/>
            <a:cxnLst/>
            <a:rect l="l" t="t" r="r" b="b"/>
            <a:pathLst>
              <a:path w="8554216" h="3621110">
                <a:moveTo>
                  <a:pt x="0" y="0"/>
                </a:moveTo>
                <a:lnTo>
                  <a:pt x="8554216" y="0"/>
                </a:lnTo>
                <a:lnTo>
                  <a:pt x="8554216" y="3621109"/>
                </a:lnTo>
                <a:lnTo>
                  <a:pt x="0" y="36211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95229" y="5967030"/>
            <a:ext cx="8554216" cy="3621110"/>
          </a:xfrm>
          <a:custGeom>
            <a:avLst/>
            <a:gdLst/>
            <a:ahLst/>
            <a:cxnLst/>
            <a:rect l="l" t="t" r="r" b="b"/>
            <a:pathLst>
              <a:path w="8554216" h="3621110">
                <a:moveTo>
                  <a:pt x="0" y="0"/>
                </a:moveTo>
                <a:lnTo>
                  <a:pt x="8554216" y="0"/>
                </a:lnTo>
                <a:lnTo>
                  <a:pt x="8554216" y="3621110"/>
                </a:lnTo>
                <a:lnTo>
                  <a:pt x="0" y="36211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6888" y="698157"/>
            <a:ext cx="890409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231F20"/>
                </a:solidFill>
                <a:latin typeface="Oswald Bold"/>
              </a:rPr>
              <a:t>ТЕСТИРОВАНИЕ 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="" xmlns:a16="http://schemas.microsoft.com/office/drawing/2014/main" id="{5743CA5A-70D1-40C4-B3A7-4BCFF93C2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23102" y="961535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18</a:t>
            </a:fld>
            <a:endParaRPr lang="en-US" sz="2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18902" y="2901696"/>
            <a:ext cx="1400485" cy="6589251"/>
            <a:chOff x="0" y="0"/>
            <a:chExt cx="368852" cy="16741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674167"/>
            </a:xfrm>
            <a:custGeom>
              <a:avLst/>
              <a:gdLst/>
              <a:ahLst/>
              <a:cxnLst/>
              <a:rect l="l" t="t" r="r" b="b"/>
              <a:pathLst>
                <a:path w="368852" h="1674167">
                  <a:moveTo>
                    <a:pt x="0" y="0"/>
                  </a:moveTo>
                  <a:lnTo>
                    <a:pt x="368852" y="0"/>
                  </a:lnTo>
                  <a:lnTo>
                    <a:pt x="368852" y="1674167"/>
                  </a:lnTo>
                  <a:lnTo>
                    <a:pt x="0" y="167416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85741" y="1213867"/>
            <a:ext cx="7416941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4999" spc="489" dirty="0">
                <a:solidFill>
                  <a:srgbClr val="231F20"/>
                </a:solidFill>
                <a:latin typeface="Oswald Bold"/>
              </a:rPr>
              <a:t>РЕЗУЛЬТАТЫ РАБОТЫ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430934" y="3979206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</a:t>
            </a:r>
            <a:r>
              <a:rPr lang="ru-RU" sz="4271" dirty="0">
                <a:solidFill>
                  <a:srgbClr val="363636"/>
                </a:solidFill>
                <a:latin typeface="DM Sans" panose="020B0604020202020204" charset="0"/>
              </a:rPr>
              <a:t>2</a:t>
            </a:r>
            <a:endParaRPr lang="en-US" sz="4271" dirty="0">
              <a:solidFill>
                <a:srgbClr val="363636"/>
              </a:solidFill>
              <a:latin typeface="DM Sans" panose="020B060402020202020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430934" y="3006526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</a:t>
            </a:r>
            <a:r>
              <a:rPr lang="ru-RU" sz="4271" dirty="0">
                <a:solidFill>
                  <a:srgbClr val="363636"/>
                </a:solidFill>
                <a:latin typeface="DM Sans" panose="020B0604020202020204" charset="0"/>
              </a:rPr>
              <a:t>1</a:t>
            </a:r>
            <a:endParaRPr lang="en-US" sz="4271" dirty="0">
              <a:solidFill>
                <a:srgbClr val="363636"/>
              </a:solidFill>
              <a:latin typeface="DM Sans" panose="020B060402020202020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430934" y="505291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30934" y="6180369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50534" y="7294436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07012" y="4087158"/>
            <a:ext cx="12038903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ИЗУЧЕН ПРОЦЕСС РЕГИСТРАЦИИ СТУДЕНТОВ НА МЕРОПРИЯТИЯ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07012" y="3111577"/>
            <a:ext cx="860646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ВЫПОЛНЕН АНАЛИЗ ПРЕДМЕТНОЙ ОБЛАСТИ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07012" y="5047445"/>
            <a:ext cx="11795063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СФОРМУЛИРОВАН ПЕРЕЧЕНЬ ТРЕБОВАНИЙ ДЛЯ МОБИЛЬНОГО ПРИЛОЖЕНИЯ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07012" y="6321451"/>
            <a:ext cx="1157826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ВЫПОЛНЕНО ПРОЕКТИРОВАНИЕ МОБИЛЬНОГО ПРИЛОЖЕНИЯ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07012" y="7122296"/>
            <a:ext cx="12811207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РЕАЛИЗОВАНО МОБИЛЬНОЕ ПРИЛОЖЕНИЕ</a:t>
            </a:r>
            <a:r>
              <a:rPr lang="ru-RU" sz="2524" spc="247" dirty="0">
                <a:solidFill>
                  <a:srgbClr val="231F20"/>
                </a:solidFill>
                <a:latin typeface="DM Sans"/>
              </a:rPr>
              <a:t> ДЛЯ </a:t>
            </a:r>
            <a:r>
              <a:rPr lang="en-US" sz="2524" spc="247" dirty="0">
                <a:solidFill>
                  <a:srgbClr val="231F20"/>
                </a:solidFill>
                <a:latin typeface="DM Sans"/>
              </a:rPr>
              <a:t>РЕГИСТРАЦИИ</a:t>
            </a:r>
            <a:r>
              <a:rPr lang="ru-RU" sz="2524" spc="247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524" spc="247" dirty="0">
                <a:solidFill>
                  <a:srgbClr val="231F20"/>
                </a:solidFill>
                <a:latin typeface="DM Sans"/>
              </a:rPr>
              <a:t>И ПОДТВЕРЖДЕНИЯ ФАКТИЧЕСКОГО ПРИСУТСТВИЯ СТУДЕНТОВ</a:t>
            </a:r>
            <a:r>
              <a:rPr lang="ru-RU" sz="2524" spc="247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524" spc="247" dirty="0">
                <a:solidFill>
                  <a:srgbClr val="231F20"/>
                </a:solidFill>
                <a:latin typeface="DM Sans"/>
              </a:rPr>
              <a:t>НА МЕРОПРИЯТИ</a:t>
            </a:r>
            <a:r>
              <a:rPr lang="ru-RU" sz="2524" spc="247" dirty="0">
                <a:solidFill>
                  <a:srgbClr val="231F20"/>
                </a:solidFill>
                <a:latin typeface="DM Sans"/>
              </a:rPr>
              <a:t>И</a:t>
            </a:r>
            <a:endParaRPr lang="en-US" sz="2524" spc="247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8" name="Номер слайда 9">
            <a:extLst>
              <a:ext uri="{FF2B5EF4-FFF2-40B4-BE49-F238E27FC236}">
                <a16:creationId xmlns="" xmlns:a16="http://schemas.microsoft.com/office/drawing/2014/main" id="{F2BA3776-26A3-4A4A-8B47-95AC0EF6C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19</a:t>
            </a:fld>
            <a:endParaRPr lang="en-US" sz="2800" dirty="0"/>
          </a:p>
        </p:txBody>
      </p:sp>
      <p:sp>
        <p:nvSpPr>
          <p:cNvPr id="19" name="TextBox 11"/>
          <p:cNvSpPr txBox="1"/>
          <p:nvPr/>
        </p:nvSpPr>
        <p:spPr>
          <a:xfrm>
            <a:off x="3428653" y="864870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 smtClean="0">
                <a:solidFill>
                  <a:srgbClr val="363636"/>
                </a:solidFill>
                <a:latin typeface="DM Sans" panose="020B0604020202020204" charset="0"/>
              </a:rPr>
              <a:t>0</a:t>
            </a:r>
            <a:r>
              <a:rPr lang="ru-RU" sz="4271" dirty="0" smtClean="0">
                <a:solidFill>
                  <a:srgbClr val="363636"/>
                </a:solidFill>
                <a:latin typeface="DM Sans" panose="020B0604020202020204" charset="0"/>
              </a:rPr>
              <a:t>6</a:t>
            </a:r>
            <a:endParaRPr lang="en-US" sz="4271" dirty="0">
              <a:solidFill>
                <a:srgbClr val="363636"/>
              </a:solidFill>
              <a:latin typeface="DM Sans" panose="020B0604020202020204" charset="0"/>
            </a:endParaRPr>
          </a:p>
        </p:txBody>
      </p:sp>
      <p:sp>
        <p:nvSpPr>
          <p:cNvPr id="20" name="TextBox 16"/>
          <p:cNvSpPr txBox="1"/>
          <p:nvPr/>
        </p:nvSpPr>
        <p:spPr>
          <a:xfrm>
            <a:off x="4804731" y="8789782"/>
            <a:ext cx="11578269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ru-RU" sz="2524" spc="247" dirty="0" smtClean="0">
                <a:solidFill>
                  <a:srgbClr val="231F20"/>
                </a:solidFill>
                <a:latin typeface="DM Sans"/>
              </a:rPr>
              <a:t>ПРОВЕДЕНО ТЕСТИРОВАНИЕ ПРИЛОЖЕНИЯ</a:t>
            </a:r>
            <a:endParaRPr lang="en-US" sz="2524" spc="247" dirty="0">
              <a:solidFill>
                <a:srgbClr val="231F2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51" name="Блок-схема: ссылка на другую страницу 50">
            <a:extLst>
              <a:ext uri="{FF2B5EF4-FFF2-40B4-BE49-F238E27FC236}">
                <a16:creationId xmlns="" xmlns:a16="http://schemas.microsoft.com/office/drawing/2014/main" id="{675643D3-5A86-48CF-B2F2-C665BDFDAB81}"/>
              </a:ext>
            </a:extLst>
          </p:cNvPr>
          <p:cNvSpPr/>
          <p:nvPr/>
        </p:nvSpPr>
        <p:spPr>
          <a:xfrm>
            <a:off x="15392400" y="1485900"/>
            <a:ext cx="1738312" cy="3505200"/>
          </a:xfrm>
          <a:prstGeom prst="flowChartOffpage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Блок-схема: ссылка на другую страницу 48">
            <a:extLst>
              <a:ext uri="{FF2B5EF4-FFF2-40B4-BE49-F238E27FC236}">
                <a16:creationId xmlns="" xmlns:a16="http://schemas.microsoft.com/office/drawing/2014/main" id="{6C27FB15-5B3D-47AA-A844-EFBE0407AFD3}"/>
              </a:ext>
            </a:extLst>
          </p:cNvPr>
          <p:cNvSpPr/>
          <p:nvPr/>
        </p:nvSpPr>
        <p:spPr>
          <a:xfrm>
            <a:off x="11901488" y="1485900"/>
            <a:ext cx="1738312" cy="3505200"/>
          </a:xfrm>
          <a:prstGeom prst="flowChartOffpage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Блок-схема: ссылка на другую страницу 46">
            <a:extLst>
              <a:ext uri="{FF2B5EF4-FFF2-40B4-BE49-F238E27FC236}">
                <a16:creationId xmlns="" xmlns:a16="http://schemas.microsoft.com/office/drawing/2014/main" id="{A781924C-4615-4C62-BA6B-0FDF7CF07082}"/>
              </a:ext>
            </a:extLst>
          </p:cNvPr>
          <p:cNvSpPr/>
          <p:nvPr/>
        </p:nvSpPr>
        <p:spPr>
          <a:xfrm>
            <a:off x="8402816" y="1485900"/>
            <a:ext cx="1738312" cy="3505200"/>
          </a:xfrm>
          <a:prstGeom prst="flowChartOffpage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Блок-схема: ссылка на другую страницу 44">
            <a:extLst>
              <a:ext uri="{FF2B5EF4-FFF2-40B4-BE49-F238E27FC236}">
                <a16:creationId xmlns="" xmlns:a16="http://schemas.microsoft.com/office/drawing/2014/main" id="{76411909-F44C-464B-B4E8-23C822085AB4}"/>
              </a:ext>
            </a:extLst>
          </p:cNvPr>
          <p:cNvSpPr/>
          <p:nvPr/>
        </p:nvSpPr>
        <p:spPr>
          <a:xfrm>
            <a:off x="4951279" y="1490405"/>
            <a:ext cx="1738312" cy="3505200"/>
          </a:xfrm>
          <a:prstGeom prst="flowChartOffpage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Блок-схема: ссылка на другую страницу 42">
            <a:extLst>
              <a:ext uri="{FF2B5EF4-FFF2-40B4-BE49-F238E27FC236}">
                <a16:creationId xmlns="" xmlns:a16="http://schemas.microsoft.com/office/drawing/2014/main" id="{28711FFA-E093-4986-A777-05DFEB928AD6}"/>
              </a:ext>
            </a:extLst>
          </p:cNvPr>
          <p:cNvSpPr/>
          <p:nvPr/>
        </p:nvSpPr>
        <p:spPr>
          <a:xfrm>
            <a:off x="1452607" y="1490405"/>
            <a:ext cx="1738312" cy="3505200"/>
          </a:xfrm>
          <a:prstGeom prst="flowChartOffpage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Freeform 4"/>
          <p:cNvSpPr/>
          <p:nvPr/>
        </p:nvSpPr>
        <p:spPr>
          <a:xfrm rot="2035253">
            <a:off x="16479294" y="6451957"/>
            <a:ext cx="4583478" cy="6399271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313316" y="5491117"/>
            <a:ext cx="1594598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076548" y="5240576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24826" y="6837216"/>
            <a:ext cx="3204526" cy="1263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Создание коллективов, набор участников, отслеживание их активности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3316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3561" y="5932022"/>
            <a:ext cx="3467055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DM Sans Bold"/>
              </a:rPr>
              <a:t>РЕГИСТРАЦИЯ КОЛЛЕКТИВОВ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564847" y="5240576"/>
            <a:ext cx="501082" cy="5010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801616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055404" y="5240576"/>
            <a:ext cx="501082" cy="5010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292173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545961" y="5240576"/>
            <a:ext cx="501082" cy="50108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782730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213126" y="6837216"/>
            <a:ext cx="3204526" cy="62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Создание мероприятий и их проведение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355119" y="5932022"/>
            <a:ext cx="2920539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DM Sans Bold"/>
              </a:rPr>
              <a:t>ПРОВЕДЕНИЕ МЕРОПРИЯТИЙ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03683" y="6837216"/>
            <a:ext cx="3204526" cy="94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Подача заявкина рейтинговую стипендию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745920" y="5932022"/>
            <a:ext cx="3120051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DM Sans Bold"/>
              </a:rPr>
              <a:t>ФОРМИРОВАНИЕ ЗАЯВКИ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194239" y="6837216"/>
            <a:ext cx="3204526" cy="1263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Проверка поданных студентами заявок ответственными за направления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41586" y="5932022"/>
            <a:ext cx="2709833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DM Sans Bold"/>
              </a:rPr>
              <a:t>ПРОВЕРКА ЗАЯВКИ</a:t>
            </a:r>
          </a:p>
        </p:txBody>
      </p:sp>
      <p:sp>
        <p:nvSpPr>
          <p:cNvPr id="33" name="Freeform 33"/>
          <p:cNvSpPr/>
          <p:nvPr/>
        </p:nvSpPr>
        <p:spPr>
          <a:xfrm rot="-10799999">
            <a:off x="-2753796" y="-4156134"/>
            <a:ext cx="4831461" cy="674549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grpSp>
        <p:nvGrpSpPr>
          <p:cNvPr id="35" name="Group 35"/>
          <p:cNvGrpSpPr/>
          <p:nvPr/>
        </p:nvGrpSpPr>
        <p:grpSpPr>
          <a:xfrm>
            <a:off x="16040357" y="5240576"/>
            <a:ext cx="501082" cy="501082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5277125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05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688635" y="7294938"/>
            <a:ext cx="3204526" cy="62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Обработка полученных заявок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830628" y="5932158"/>
            <a:ext cx="2920539" cy="125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DM Sans Bold"/>
              </a:rPr>
              <a:t>НАЧИСЛЕНИЕ РЕЙТИНГОВОЙ СТИПЕНДИИ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162095" y="650557"/>
            <a:ext cx="13963809" cy="680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spc="391">
                <a:solidFill>
                  <a:srgbClr val="231F20"/>
                </a:solidFill>
                <a:latin typeface="Oswald Bold"/>
              </a:rPr>
              <a:t>ИС «РЕЙТИНГ СТУДЕНТОВ»</a:t>
            </a:r>
          </a:p>
        </p:txBody>
      </p:sp>
      <p:sp>
        <p:nvSpPr>
          <p:cNvPr id="42" name="Номер слайда 9">
            <a:extLst>
              <a:ext uri="{FF2B5EF4-FFF2-40B4-BE49-F238E27FC236}">
                <a16:creationId xmlns="" xmlns:a16="http://schemas.microsoft.com/office/drawing/2014/main" id="{EBB0F31A-2A5F-46A3-9E0D-86723FBA6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2</a:t>
            </a:fld>
            <a:endParaRPr lang="en-US" sz="2800" dirty="0"/>
          </a:p>
        </p:txBody>
      </p:sp>
      <p:sp>
        <p:nvSpPr>
          <p:cNvPr id="44" name="Блок-схема: узел 43">
            <a:extLst>
              <a:ext uri="{FF2B5EF4-FFF2-40B4-BE49-F238E27FC236}">
                <a16:creationId xmlns="" xmlns:a16="http://schemas.microsoft.com/office/drawing/2014/main" id="{709A77B2-0D09-4152-BEB4-3F937CDC5D17}"/>
              </a:ext>
            </a:extLst>
          </p:cNvPr>
          <p:cNvSpPr/>
          <p:nvPr/>
        </p:nvSpPr>
        <p:spPr>
          <a:xfrm>
            <a:off x="1940763" y="5133963"/>
            <a:ext cx="762000" cy="76200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Блок-схема: узел 45">
            <a:extLst>
              <a:ext uri="{FF2B5EF4-FFF2-40B4-BE49-F238E27FC236}">
                <a16:creationId xmlns="" xmlns:a16="http://schemas.microsoft.com/office/drawing/2014/main" id="{746A3F33-3013-4EF7-9742-2E0595714E2A}"/>
              </a:ext>
            </a:extLst>
          </p:cNvPr>
          <p:cNvSpPr/>
          <p:nvPr/>
        </p:nvSpPr>
        <p:spPr>
          <a:xfrm>
            <a:off x="5439435" y="5133963"/>
            <a:ext cx="762000" cy="76200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Блок-схема: узел 47">
            <a:extLst>
              <a:ext uri="{FF2B5EF4-FFF2-40B4-BE49-F238E27FC236}">
                <a16:creationId xmlns="" xmlns:a16="http://schemas.microsoft.com/office/drawing/2014/main" id="{03DEE857-7723-4128-B76C-E513724A4FB3}"/>
              </a:ext>
            </a:extLst>
          </p:cNvPr>
          <p:cNvSpPr/>
          <p:nvPr/>
        </p:nvSpPr>
        <p:spPr>
          <a:xfrm>
            <a:off x="8890972" y="5129458"/>
            <a:ext cx="762000" cy="76200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Блок-схема: узел 49">
            <a:extLst>
              <a:ext uri="{FF2B5EF4-FFF2-40B4-BE49-F238E27FC236}">
                <a16:creationId xmlns="" xmlns:a16="http://schemas.microsoft.com/office/drawing/2014/main" id="{DCD9050B-C64F-4B6E-A98C-91DCBFAEEB84}"/>
              </a:ext>
            </a:extLst>
          </p:cNvPr>
          <p:cNvSpPr/>
          <p:nvPr/>
        </p:nvSpPr>
        <p:spPr>
          <a:xfrm>
            <a:off x="12389644" y="5129458"/>
            <a:ext cx="762000" cy="76200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Блок-схема: узел 51">
            <a:extLst>
              <a:ext uri="{FF2B5EF4-FFF2-40B4-BE49-F238E27FC236}">
                <a16:creationId xmlns="" xmlns:a16="http://schemas.microsoft.com/office/drawing/2014/main" id="{E8463FDE-36BE-4B3B-9A5E-38F6B5A9AFB5}"/>
              </a:ext>
            </a:extLst>
          </p:cNvPr>
          <p:cNvSpPr/>
          <p:nvPr/>
        </p:nvSpPr>
        <p:spPr>
          <a:xfrm>
            <a:off x="15880556" y="5129458"/>
            <a:ext cx="762000" cy="76200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10580377">
            <a:off x="10317668" y="2106869"/>
            <a:ext cx="5348067" cy="5487755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78853" y="2617644"/>
            <a:ext cx="8097687" cy="4889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15"/>
              </a:lnSpc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СПАСИБО</a:t>
            </a:r>
          </a:p>
          <a:p>
            <a:pPr>
              <a:lnSpc>
                <a:spcPts val="13015"/>
              </a:lnSpc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ЗА</a:t>
            </a:r>
          </a:p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ВНИМАНИЕ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Номер слайда 9">
            <a:extLst>
              <a:ext uri="{FF2B5EF4-FFF2-40B4-BE49-F238E27FC236}">
                <a16:creationId xmlns="" xmlns:a16="http://schemas.microsoft.com/office/drawing/2014/main" id="{80689D88-B199-4538-9C8D-FEF78951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20</a:t>
            </a:fld>
            <a:endParaRPr lang="en-US" sz="2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7659121">
            <a:off x="15580138" y="63727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545828" y="-5418032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3202251"/>
            <a:ext cx="16230600" cy="3703979"/>
            <a:chOff x="0" y="0"/>
            <a:chExt cx="3134393" cy="7152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4393" cy="715299"/>
            </a:xfrm>
            <a:custGeom>
              <a:avLst/>
              <a:gdLst/>
              <a:ahLst/>
              <a:cxnLst/>
              <a:rect l="l" t="t" r="r" b="b"/>
              <a:pathLst>
                <a:path w="3134393" h="715299">
                  <a:moveTo>
                    <a:pt x="0" y="0"/>
                  </a:moveTo>
                  <a:lnTo>
                    <a:pt x="3134393" y="0"/>
                  </a:lnTo>
                  <a:lnTo>
                    <a:pt x="3134393" y="715299"/>
                  </a:lnTo>
                  <a:lnTo>
                    <a:pt x="0" y="7152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790950"/>
            <a:ext cx="16230600" cy="265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 dirty="0" smtClean="0">
                <a:solidFill>
                  <a:srgbClr val="231F20"/>
                </a:solidFill>
                <a:latin typeface="Oswald Bold"/>
              </a:rPr>
              <a:t>РАЗРАБОТКА </a:t>
            </a:r>
            <a:r>
              <a:rPr lang="en-US" sz="5000" spc="490" dirty="0">
                <a:solidFill>
                  <a:srgbClr val="231F20"/>
                </a:solidFill>
                <a:latin typeface="Oswald Bold"/>
              </a:rPr>
              <a:t>МОБИЛЬНОГО ПРИЛОЖЕНИЯ «РЕГИСТРАЦИЯ НА МЕРОПРИЯТИЯ ДЛЯ ИС «РЕЙТИНГ СТУДЕНТОВ»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237220"/>
            <a:ext cx="14844856" cy="140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2000" b="1" spc="106" dirty="0">
                <a:solidFill>
                  <a:srgbClr val="231F20"/>
                </a:solidFill>
                <a:latin typeface="Montserrat Classic Bold" panose="020B0604020202020204" charset="0"/>
              </a:rPr>
              <a:t>ВЫПОЛНИЛ СТУДЕНТ: ВОВИКОВ ДАНИИЛ ЕВГЕНЬЕВИЧ, ГР. ИСМБ</a:t>
            </a:r>
            <a:r>
              <a:rPr lang="ru-RU" sz="2000" spc="106" dirty="0">
                <a:solidFill>
                  <a:srgbClr val="231F20"/>
                </a:solidFill>
                <a:latin typeface="Oswald Medium" pitchFamily="2" charset="-52"/>
              </a:rPr>
              <a:t>-19</a:t>
            </a:r>
            <a:r>
              <a:rPr lang="en-US" sz="2000" spc="106" dirty="0">
                <a:solidFill>
                  <a:srgbClr val="231F20"/>
                </a:solidFill>
                <a:latin typeface="Montserrat Classic Bold" panose="020B0604020202020204" charset="0"/>
              </a:rPr>
              <a:t>-</a:t>
            </a:r>
            <a:r>
              <a:rPr lang="ru-RU" sz="2000" spc="106" dirty="0">
                <a:solidFill>
                  <a:srgbClr val="231F20"/>
                </a:solidFill>
                <a:latin typeface="Oswald Medium" pitchFamily="2" charset="-52"/>
              </a:rPr>
              <a:t>1</a:t>
            </a:r>
            <a:endParaRPr lang="en-US" sz="2000" spc="106" dirty="0">
              <a:solidFill>
                <a:srgbClr val="231F20"/>
              </a:solidFill>
              <a:latin typeface="Montserrat Classic Bold" panose="020B0604020202020204" charset="0"/>
            </a:endParaRPr>
          </a:p>
          <a:p>
            <a:pPr>
              <a:lnSpc>
                <a:spcPts val="2760"/>
              </a:lnSpc>
            </a:pPr>
            <a:r>
              <a:rPr lang="en-US" sz="2000" b="1" spc="106" dirty="0">
                <a:solidFill>
                  <a:srgbClr val="231F20"/>
                </a:solidFill>
                <a:latin typeface="Montserrat Classic Bold" panose="020B0604020202020204" charset="0"/>
              </a:rPr>
              <a:t>РУКОВОДИТЕЛЬ ВКР: КАНДИДАТ ТЕХНИЧЕСКИХ НАУК, ДОЦЕНТ ЧЕРКАШИН ЕВГЕНИЙ АЛЕКСАНДРОВИЧ</a:t>
            </a:r>
          </a:p>
          <a:p>
            <a:pPr>
              <a:lnSpc>
                <a:spcPts val="2760"/>
              </a:lnSpc>
            </a:pPr>
            <a:r>
              <a:rPr lang="en-US" sz="2000" b="1" spc="106" dirty="0">
                <a:solidFill>
                  <a:srgbClr val="231F20"/>
                </a:solidFill>
                <a:latin typeface="Montserrat Classic Bold" panose="020B0604020202020204" charset="0"/>
              </a:rPr>
              <a:t>КОНСУЛЬТАНТ: КАНДИДАТ ТЕХНИЧЕСКИХ НАУК, ДОЦЕНТ ИНСТИТУТА ИНФОРМАЦИОННЫХ ТЕХНОЛОГИЙ И АНАЛИЗА ДАННЫХ БАХВАЛОВА ЗИНАИДА АНДРЕЕВНА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="" xmlns:a16="http://schemas.microsoft.com/office/drawing/2014/main" id="{1CB63DA5-308B-42E0-95A0-61733719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21</a:t>
            </a:fld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9CA91AAF-AB80-434F-89EE-A6E1F1FE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60AA63FB-43BE-4044-BE41-497B574B00BA}"/>
              </a:ext>
            </a:extLst>
          </p:cNvPr>
          <p:cNvSpPr/>
          <p:nvPr/>
        </p:nvSpPr>
        <p:spPr>
          <a:xfrm rot="-10580377">
            <a:off x="12758660" y="2324309"/>
            <a:ext cx="4325191" cy="4438163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="" xmlns:a16="http://schemas.microsoft.com/office/drawing/2014/main" id="{314ECB93-6A1A-40A1-8FEC-5F9C53DD17EE}"/>
              </a:ext>
            </a:extLst>
          </p:cNvPr>
          <p:cNvSpPr txBox="1"/>
          <p:nvPr/>
        </p:nvSpPr>
        <p:spPr>
          <a:xfrm>
            <a:off x="1561733" y="2190770"/>
            <a:ext cx="8097687" cy="64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519"/>
              </a:lnSpc>
              <a:spcBef>
                <a:spcPct val="0"/>
              </a:spcBef>
            </a:pPr>
            <a:r>
              <a:rPr lang="ru-RU" sz="3999" spc="391" dirty="0">
                <a:solidFill>
                  <a:srgbClr val="231F20"/>
                </a:solidFill>
                <a:latin typeface="Oswald Bold"/>
              </a:rPr>
              <a:t>ПРОБЛЕМЫ:</a:t>
            </a:r>
            <a:endParaRPr lang="en-US" sz="3999" spc="391" dirty="0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6" name="Номер слайда 9">
            <a:extLst>
              <a:ext uri="{FF2B5EF4-FFF2-40B4-BE49-F238E27FC236}">
                <a16:creationId xmlns="" xmlns:a16="http://schemas.microsoft.com/office/drawing/2014/main" id="{884958C2-2322-4057-A0C7-AB8746DF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3</a:t>
            </a:fld>
            <a:endParaRPr lang="en-US" sz="2800" dirty="0"/>
          </a:p>
        </p:txBody>
      </p:sp>
      <p:grpSp>
        <p:nvGrpSpPr>
          <p:cNvPr id="7" name="Group 3">
            <a:extLst>
              <a:ext uri="{FF2B5EF4-FFF2-40B4-BE49-F238E27FC236}">
                <a16:creationId xmlns="" xmlns:a16="http://schemas.microsoft.com/office/drawing/2014/main" id="{45A10EDF-AD39-490F-9EF2-2DC34CF94BB5}"/>
              </a:ext>
            </a:extLst>
          </p:cNvPr>
          <p:cNvGrpSpPr/>
          <p:nvPr/>
        </p:nvGrpSpPr>
        <p:grpSpPr>
          <a:xfrm>
            <a:off x="670758" y="3180332"/>
            <a:ext cx="1400485" cy="5087368"/>
            <a:chOff x="0" y="0"/>
            <a:chExt cx="368852" cy="1710138"/>
          </a:xfrm>
        </p:grpSpPr>
        <p:sp>
          <p:nvSpPr>
            <p:cNvPr id="8" name="Freeform 4">
              <a:extLst>
                <a:ext uri="{FF2B5EF4-FFF2-40B4-BE49-F238E27FC236}">
                  <a16:creationId xmlns="" xmlns:a16="http://schemas.microsoft.com/office/drawing/2014/main" id="{14F8993E-FB23-4B09-A628-D615233ABA6D}"/>
                </a:ext>
              </a:extLst>
            </p:cNvPr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9" name="TextBox 5">
              <a:extLst>
                <a:ext uri="{FF2B5EF4-FFF2-40B4-BE49-F238E27FC236}">
                  <a16:creationId xmlns="" xmlns:a16="http://schemas.microsoft.com/office/drawing/2014/main" id="{89A63B71-BB4F-47B4-98A8-B5B51A36914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="" xmlns:a16="http://schemas.microsoft.com/office/drawing/2014/main" id="{6D80E2AB-0253-4DC1-B83B-627B9A2B3F74}"/>
              </a:ext>
            </a:extLst>
          </p:cNvPr>
          <p:cNvSpPr txBox="1"/>
          <p:nvPr/>
        </p:nvSpPr>
        <p:spPr>
          <a:xfrm>
            <a:off x="2163769" y="4920164"/>
            <a:ext cx="8725267" cy="1629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308"/>
              </a:lnSpc>
              <a:spcBef>
                <a:spcPct val="0"/>
              </a:spcBef>
            </a:pPr>
            <a:r>
              <a:rPr lang="ru-RU" sz="3077" dirty="0">
                <a:solidFill>
                  <a:srgbClr val="000000"/>
                </a:solidFill>
                <a:latin typeface="DM Sans"/>
              </a:rPr>
              <a:t>ОТСУТСТВИЕ ЕДИНОЙ ПЛОЩАДКИ ДЛЯ РЕГИСТРАЦИИ НА МЕРОПРИЯТИЯ</a:t>
            </a:r>
          </a:p>
          <a:p>
            <a:pPr marL="514350" lvl="0" indent="-514350">
              <a:lnSpc>
                <a:spcPts val="4308"/>
              </a:lnSpc>
              <a:spcBef>
                <a:spcPct val="0"/>
              </a:spcBef>
              <a:buAutoNum type="arabicPeriod"/>
            </a:pPr>
            <a:endParaRPr lang="en-US" sz="3077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F4577C2-9C95-4B58-9E08-1B48920B11CF}"/>
              </a:ext>
            </a:extLst>
          </p:cNvPr>
          <p:cNvSpPr txBox="1"/>
          <p:nvPr/>
        </p:nvSpPr>
        <p:spPr>
          <a:xfrm>
            <a:off x="2163769" y="3535889"/>
            <a:ext cx="9390742" cy="1164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4308"/>
              </a:lnSpc>
              <a:spcBef>
                <a:spcPct val="0"/>
              </a:spcBef>
            </a:pPr>
            <a:r>
              <a:rPr lang="ru-RU" sz="3080" dirty="0">
                <a:solidFill>
                  <a:srgbClr val="000000"/>
                </a:solidFill>
                <a:latin typeface="DM Sans"/>
              </a:rPr>
              <a:t>УЧЕТ ПОСЕЩАЕМОСТИ СТУДЕНТАМИ МЕРОПРИЯТИЙ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="" xmlns:a16="http://schemas.microsoft.com/office/drawing/2014/main" id="{B208E99F-20BF-4746-886A-91F9D9C6FE60}"/>
              </a:ext>
            </a:extLst>
          </p:cNvPr>
          <p:cNvSpPr txBox="1"/>
          <p:nvPr/>
        </p:nvSpPr>
        <p:spPr>
          <a:xfrm>
            <a:off x="891581" y="3789743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01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="" xmlns:a16="http://schemas.microsoft.com/office/drawing/2014/main" id="{B191CEBE-B9F0-4098-B0CA-44CAE6E6B3CB}"/>
              </a:ext>
            </a:extLst>
          </p:cNvPr>
          <p:cNvSpPr txBox="1"/>
          <p:nvPr/>
        </p:nvSpPr>
        <p:spPr>
          <a:xfrm>
            <a:off x="891581" y="50775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02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="" xmlns:a16="http://schemas.microsoft.com/office/drawing/2014/main" id="{FEF41455-06EA-4969-ADBC-968976E7DB1D}"/>
              </a:ext>
            </a:extLst>
          </p:cNvPr>
          <p:cNvSpPr txBox="1"/>
          <p:nvPr/>
        </p:nvSpPr>
        <p:spPr>
          <a:xfrm>
            <a:off x="2163768" y="6295198"/>
            <a:ext cx="8725267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308"/>
              </a:lnSpc>
              <a:spcBef>
                <a:spcPct val="0"/>
              </a:spcBef>
            </a:pPr>
            <a:r>
              <a:rPr lang="ru-RU" sz="3077" dirty="0" smtClean="0">
                <a:solidFill>
                  <a:srgbClr val="000000"/>
                </a:solidFill>
                <a:latin typeface="DM Sans"/>
              </a:rPr>
              <a:t>ОТСУТСТВИЕ СТАТИСТИКИ</a:t>
            </a:r>
            <a:r>
              <a:rPr lang="en-US" sz="3077" dirty="0" smtClean="0">
                <a:solidFill>
                  <a:srgbClr val="000000"/>
                </a:solidFill>
                <a:latin typeface="DM Sans"/>
              </a:rPr>
              <a:t> </a:t>
            </a:r>
            <a:r>
              <a:rPr lang="ru-RU" sz="3077" dirty="0" smtClean="0">
                <a:solidFill>
                  <a:srgbClr val="000000"/>
                </a:solidFill>
                <a:latin typeface="DM Sans"/>
              </a:rPr>
              <a:t>ПОСЕЩАЕМОСТИ МЕРОПРИЯТИЙ В ЭЛЕКТРОННОМ ФОРМАТЕ</a:t>
            </a:r>
            <a:endParaRPr lang="en-US" sz="3077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="" xmlns:a16="http://schemas.microsoft.com/office/drawing/2014/main" id="{21B8F9CA-3B9B-4B49-AB46-63FB34127B38}"/>
              </a:ext>
            </a:extLst>
          </p:cNvPr>
          <p:cNvSpPr txBox="1"/>
          <p:nvPr/>
        </p:nvSpPr>
        <p:spPr>
          <a:xfrm>
            <a:off x="891580" y="6520209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</a:t>
            </a:r>
            <a:r>
              <a:rPr lang="ru-RU" sz="4271" dirty="0">
                <a:solidFill>
                  <a:srgbClr val="363636"/>
                </a:solidFill>
                <a:latin typeface="DM Sans" panose="020B0604020202020204" charset="0"/>
              </a:rPr>
              <a:t>3</a:t>
            </a:r>
            <a:endParaRPr lang="en-US" sz="4271" dirty="0">
              <a:solidFill>
                <a:srgbClr val="363636"/>
              </a:solidFill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32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20747291">
            <a:off x="11617082" y="1642367"/>
            <a:ext cx="5133706" cy="5267796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61733" y="3466269"/>
            <a:ext cx="6802717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08"/>
              </a:lnSpc>
              <a:spcBef>
                <a:spcPct val="0"/>
              </a:spcBef>
            </a:pPr>
            <a:r>
              <a:rPr lang="en-US" sz="3077" dirty="0" smtClean="0">
                <a:solidFill>
                  <a:srgbClr val="000000"/>
                </a:solidFill>
                <a:latin typeface="DM Sans"/>
              </a:rPr>
              <a:t>ОПТИМИЗАЦИЯ ПРОЦЕССОВ РЕГИСТРАЦИИ НА МЕРОПРИЯТИЯ И </a:t>
            </a:r>
            <a:r>
              <a:rPr lang="ru-RU" sz="3077" dirty="0" smtClean="0">
                <a:solidFill>
                  <a:srgbClr val="000000"/>
                </a:solidFill>
                <a:latin typeface="DM Sans"/>
              </a:rPr>
              <a:t>ПОДТВЕРЖДЕНИЯ </a:t>
            </a:r>
            <a:r>
              <a:rPr lang="en-US" sz="3077" dirty="0" smtClean="0">
                <a:solidFill>
                  <a:srgbClr val="000000"/>
                </a:solidFill>
                <a:latin typeface="DM Sans"/>
              </a:rPr>
              <a:t>ПРИСУТСТВИЯ СТУДЕНТОВ</a:t>
            </a:r>
            <a:r>
              <a:rPr lang="ru-RU" sz="3077" dirty="0" smtClean="0">
                <a:solidFill>
                  <a:srgbClr val="000000"/>
                </a:solidFill>
                <a:latin typeface="DM Sans"/>
              </a:rPr>
              <a:t> НА МЕРОПРИЯТИЯХ</a:t>
            </a:r>
            <a:endParaRPr lang="en-US" sz="3077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1733" y="2190770"/>
            <a:ext cx="8097687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519"/>
              </a:lnSpc>
              <a:spcBef>
                <a:spcPct val="0"/>
              </a:spcBef>
            </a:pPr>
            <a:r>
              <a:rPr lang="en-US" sz="3999" spc="391" dirty="0">
                <a:solidFill>
                  <a:srgbClr val="231F20"/>
                </a:solidFill>
                <a:latin typeface="Oswald Bold"/>
              </a:rPr>
              <a:t>ЦЕЛЬ РАБОТЫ: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Номер слайда 9">
            <a:extLst>
              <a:ext uri="{FF2B5EF4-FFF2-40B4-BE49-F238E27FC236}">
                <a16:creationId xmlns="" xmlns:a16="http://schemas.microsoft.com/office/drawing/2014/main" id="{3477E8DA-8321-49C2-91BB-A16A09E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4</a:t>
            </a:fld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14210562" y="6024472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996363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35529" y="1612888"/>
            <a:ext cx="7416941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spc="391">
                <a:solidFill>
                  <a:srgbClr val="231F20"/>
                </a:solidFill>
                <a:latin typeface="Oswald Bold"/>
              </a:rPr>
              <a:t>ЗАДАЧИ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40732" y="429994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</a:t>
            </a:r>
            <a:r>
              <a:rPr lang="ru-RU" sz="4271" dirty="0">
                <a:solidFill>
                  <a:srgbClr val="363636"/>
                </a:solidFill>
                <a:latin typeface="DM Sans" panose="020B0604020202020204" charset="0"/>
              </a:rPr>
              <a:t>2</a:t>
            </a:r>
            <a:endParaRPr lang="en-US" sz="4271" dirty="0">
              <a:solidFill>
                <a:srgbClr val="363636"/>
              </a:solidFill>
              <a:latin typeface="DM Sans" panose="020B060402020202020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08075" y="331839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</a:t>
            </a:r>
            <a:r>
              <a:rPr lang="ru-RU" sz="4271" dirty="0">
                <a:solidFill>
                  <a:srgbClr val="363636"/>
                </a:solidFill>
                <a:latin typeface="DM Sans" panose="020B0604020202020204" charset="0"/>
              </a:rPr>
              <a:t>1</a:t>
            </a:r>
            <a:endParaRPr lang="en-US" sz="4271" dirty="0">
              <a:solidFill>
                <a:srgbClr val="363636"/>
              </a:solidFill>
              <a:latin typeface="DM Sans" panose="020B060402020202020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40732" y="5460059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0732" y="644113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0333" y="7422209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0333" y="840328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16810" y="4185921"/>
            <a:ext cx="934047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ИЗУЧИТЬ ПРОЦЕСС УЧЕТА УЧАСТИЯ СТУДЕНТОВ В МЕРОПРИЯТИЯХ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84153" y="3423446"/>
            <a:ext cx="96739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ВЫПОЛНИТЬ АНАЛИЗ ПРЕДМЕТНОЙ ОБЛАСТИ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16810" y="5604044"/>
            <a:ext cx="8251814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СФОРМИРОВАТЬ ТРЕБОВАНИЯ К СИСТЕМЕ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16810" y="6582217"/>
            <a:ext cx="96739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ВЫПОЛНИТЬ ПРОЕКТИРОВАНИЕ ПРИЛОЖЕНИЯ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16810" y="7571759"/>
            <a:ext cx="7717502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РЕАЛИЗОВАТЬ ПРОТОТИП ПРИЛОЖЕНИЯ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16810" y="8514247"/>
            <a:ext cx="7084269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ПРОТЕСТИРОВАТЬ ПРИЛОЖЕНИ</a:t>
            </a:r>
            <a:r>
              <a:rPr lang="ru-RU" sz="2524" spc="247" dirty="0">
                <a:solidFill>
                  <a:srgbClr val="231F20"/>
                </a:solidFill>
                <a:latin typeface="DM Sans"/>
              </a:rPr>
              <a:t>Е</a:t>
            </a:r>
            <a:endParaRPr lang="en-US" sz="2524" spc="247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0" name="Номер слайда 9">
            <a:extLst>
              <a:ext uri="{FF2B5EF4-FFF2-40B4-BE49-F238E27FC236}">
                <a16:creationId xmlns="" xmlns:a16="http://schemas.microsoft.com/office/drawing/2014/main" id="{ACF28102-5129-40EB-BF54-F27E1070F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5</a:t>
            </a:fld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2218330"/>
            <a:chOff x="0" y="0"/>
            <a:chExt cx="4816593" cy="584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84252"/>
            </a:xfrm>
            <a:custGeom>
              <a:avLst/>
              <a:gdLst/>
              <a:ahLst/>
              <a:cxnLst/>
              <a:rect l="l" t="t" r="r" b="b"/>
              <a:pathLst>
                <a:path w="4816592" h="584252">
                  <a:moveTo>
                    <a:pt x="0" y="0"/>
                  </a:moveTo>
                  <a:lnTo>
                    <a:pt x="4816592" y="0"/>
                  </a:lnTo>
                  <a:lnTo>
                    <a:pt x="4816592" y="584252"/>
                  </a:lnTo>
                  <a:lnTo>
                    <a:pt x="0" y="58425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650784" y="-5412801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354976" y="-4670627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71067" y="2383522"/>
            <a:ext cx="13945867" cy="7664300"/>
          </a:xfrm>
          <a:custGeom>
            <a:avLst/>
            <a:gdLst/>
            <a:ahLst/>
            <a:cxnLst/>
            <a:rect l="l" t="t" r="r" b="b"/>
            <a:pathLst>
              <a:path w="13945867" h="7664300">
                <a:moveTo>
                  <a:pt x="0" y="0"/>
                </a:moveTo>
                <a:lnTo>
                  <a:pt x="13945866" y="0"/>
                </a:lnTo>
                <a:lnTo>
                  <a:pt x="13945866" y="7664300"/>
                </a:lnTo>
                <a:lnTo>
                  <a:pt x="0" y="7664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266" b="-1071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67517"/>
            <a:ext cx="18287999" cy="1181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3800" spc="786" dirty="0">
                <a:solidFill>
                  <a:srgbClr val="FFFFFF"/>
                </a:solidFill>
                <a:latin typeface="Oswald Bold"/>
              </a:rPr>
              <a:t>БИЗНЕС-ПРОЦЕСС </a:t>
            </a:r>
            <a:r>
              <a:rPr lang="ru-RU" sz="3800" spc="786" dirty="0">
                <a:solidFill>
                  <a:srgbClr val="FFFFFF"/>
                </a:solidFill>
                <a:latin typeface="Oswald Bold"/>
              </a:rPr>
              <a:t>РЕГИСТРАЦИИ СТУДЕНТОВ НА МЕРОПРИЯТИЯ</a:t>
            </a:r>
            <a:endParaRPr lang="en-US" sz="3800" spc="786" dirty="0">
              <a:solidFill>
                <a:srgbClr val="FFFFFF"/>
              </a:solidFill>
              <a:latin typeface="Oswald Bold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="" xmlns:a16="http://schemas.microsoft.com/office/drawing/2014/main" id="{245D5231-E4E5-433F-990F-E1C93B701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6</a:t>
            </a:fld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-1707071" y="8053020"/>
            <a:ext cx="8386410" cy="8605458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309562" y="0"/>
            <a:ext cx="12978438" cy="10287000"/>
          </a:xfrm>
          <a:custGeom>
            <a:avLst/>
            <a:gdLst/>
            <a:ahLst/>
            <a:cxnLst/>
            <a:rect l="l" t="t" r="r" b="b"/>
            <a:pathLst>
              <a:path w="10994010" h="10287000">
                <a:moveTo>
                  <a:pt x="0" y="0"/>
                </a:moveTo>
                <a:lnTo>
                  <a:pt x="10994010" y="0"/>
                </a:lnTo>
                <a:lnTo>
                  <a:pt x="1099401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94497" y="2849244"/>
            <a:ext cx="6681263" cy="169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00"/>
              </a:lnSpc>
            </a:pPr>
            <a:r>
              <a:rPr lang="en-US" sz="5000" spc="490" dirty="0">
                <a:solidFill>
                  <a:srgbClr val="231F20"/>
                </a:solidFill>
                <a:latin typeface="Oswald Bold"/>
              </a:rPr>
              <a:t>ФУНКЦИ</a:t>
            </a:r>
            <a:r>
              <a:rPr lang="ru-RU" sz="5000" spc="490" dirty="0">
                <a:solidFill>
                  <a:srgbClr val="231F20"/>
                </a:solidFill>
                <a:latin typeface="Oswald Bold"/>
              </a:rPr>
              <a:t>И</a:t>
            </a:r>
          </a:p>
          <a:p>
            <a:pPr>
              <a:lnSpc>
                <a:spcPts val="6900"/>
              </a:lnSpc>
            </a:pPr>
            <a:r>
              <a:rPr lang="en-US" sz="5000" spc="490" dirty="0">
                <a:solidFill>
                  <a:srgbClr val="231F20"/>
                </a:solidFill>
                <a:latin typeface="Oswald Bold"/>
              </a:rPr>
              <a:t>СИСТЕМЫ</a:t>
            </a:r>
          </a:p>
        </p:txBody>
      </p:sp>
      <p:sp>
        <p:nvSpPr>
          <p:cNvPr id="12" name="Номер слайда 9">
            <a:extLst>
              <a:ext uri="{FF2B5EF4-FFF2-40B4-BE49-F238E27FC236}">
                <a16:creationId xmlns="" xmlns:a16="http://schemas.microsoft.com/office/drawing/2014/main" id="{5C690164-8D81-497D-81C3-68C727E83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7</a:t>
            </a:fld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2361560"/>
            <a:ext cx="3474003" cy="3303085"/>
            <a:chOff x="0" y="-354696"/>
            <a:chExt cx="914964" cy="8699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68835" y="-354696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RUNET-ID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87170" y="543982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 dirty="0">
                <a:solidFill>
                  <a:srgbClr val="231F20"/>
                </a:solidFill>
                <a:latin typeface="Oswald Bold"/>
              </a:rPr>
              <a:t>ОБЗОР АНАЛОГОВ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60440" y="3206146"/>
            <a:ext cx="5806437" cy="161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1"/>
              </a:lnSpc>
              <a:spcBef>
                <a:spcPct val="0"/>
              </a:spcBef>
            </a:pP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Платформа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предоставляют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возможность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настройки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регистрационных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форм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определения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типов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билетов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создания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программы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мероприятия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а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также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интеграции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с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платежными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системами</a:t>
            </a:r>
            <a:endParaRPr lang="en-US" sz="1899" spc="186" dirty="0">
              <a:solidFill>
                <a:srgbClr val="231F20"/>
              </a:solidFill>
              <a:latin typeface="DM Sa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28700" y="4663897"/>
            <a:ext cx="3474003" cy="3303085"/>
            <a:chOff x="0" y="-359023"/>
            <a:chExt cx="914964" cy="8699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51082" y="-359023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Leader-ID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7212589"/>
            <a:ext cx="3474003" cy="3194589"/>
            <a:chOff x="0" y="-335391"/>
            <a:chExt cx="914964" cy="8413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49285" y="-335391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6"/>
                </a:lnSpc>
                <a:spcBef>
                  <a:spcPct val="0"/>
                </a:spcBef>
              </a:pPr>
              <a:r>
                <a:rPr lang="en-US" sz="1881" spc="18" dirty="0">
                  <a:solidFill>
                    <a:srgbClr val="FFFFFF"/>
                  </a:solidFill>
                  <a:latin typeface="DM Sans Bold"/>
                </a:rPr>
                <a:t>ФГАИС МОЛОДЕЖЬ РОССИИ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176364">
            <a:off x="-5896481" y="491916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926657" y="958313"/>
            <a:ext cx="3474003" cy="3194589"/>
            <a:chOff x="0" y="-320995"/>
            <a:chExt cx="914964" cy="8413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51082" y="-32099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6"/>
                </a:lnSpc>
                <a:spcBef>
                  <a:spcPct val="0"/>
                </a:spcBef>
              </a:pPr>
              <a:r>
                <a:rPr lang="en-US" sz="2400" spc="18" dirty="0">
                  <a:solidFill>
                    <a:srgbClr val="FFFFFF"/>
                  </a:solidFill>
                  <a:latin typeface="DM Sans Bold"/>
                </a:rPr>
                <a:t>ДОСТОИНСТВА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169223" y="2177088"/>
            <a:ext cx="3474003" cy="647719"/>
            <a:chOff x="0" y="0"/>
            <a:chExt cx="914964" cy="170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6"/>
                </a:lnSpc>
                <a:spcBef>
                  <a:spcPct val="0"/>
                </a:spcBef>
              </a:pPr>
              <a:r>
                <a:rPr lang="en-US" sz="1881" spc="18">
                  <a:solidFill>
                    <a:srgbClr val="FFFFFF"/>
                  </a:solidFill>
                  <a:latin typeface="DM Sans Bold"/>
                </a:rPr>
                <a:t>Недостатки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003006" y="3206146"/>
            <a:ext cx="5806437" cy="129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1"/>
              </a:lnSpc>
              <a:spcBef>
                <a:spcPct val="0"/>
              </a:spcBef>
            </a:pPr>
            <a:r>
              <a:rPr lang="en-US" sz="1899" spc="186">
                <a:solidFill>
                  <a:srgbClr val="231F20"/>
                </a:solidFill>
                <a:latin typeface="DM Sans"/>
              </a:rPr>
              <a:t>Неподходящее решение для создания небольших внутренних мероприятий, таких как студенческие мероприятия в учебных заведениях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760440" y="5201062"/>
            <a:ext cx="5806437" cy="226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1"/>
              </a:lnSpc>
              <a:spcBef>
                <a:spcPct val="0"/>
              </a:spcBef>
            </a:pP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Мероприятия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могут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быть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различных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форматов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организаторы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могут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создавать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программу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мероприятий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назначать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спикеров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устанавливать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режимы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доступа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и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проводить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взаимодействие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с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участниками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в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режиме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реального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времени</a:t>
            </a:r>
            <a:endParaRPr lang="en-US" sz="1899" spc="186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003006" y="5201062"/>
            <a:ext cx="5806437" cy="64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1"/>
              </a:lnSpc>
              <a:spcBef>
                <a:spcPct val="0"/>
              </a:spcBef>
            </a:pPr>
            <a:r>
              <a:rPr lang="en-US" sz="1899" spc="186">
                <a:solidFill>
                  <a:srgbClr val="231F20"/>
                </a:solidFill>
                <a:latin typeface="DM Sans"/>
              </a:rPr>
              <a:t>Привязка мероприятий к "Точкам Кипения"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760440" y="7843678"/>
            <a:ext cx="5806437" cy="226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1"/>
              </a:lnSpc>
              <a:spcBef>
                <a:spcPct val="0"/>
              </a:spcBef>
            </a:pP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Организация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проводит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широкий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спектр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деятельности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включая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поддержку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молодежных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организаций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развитие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молодежных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центров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организацию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молодежных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форумов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фестивалей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семинаров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тренингов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и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других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мероприятий</a:t>
            </a:r>
            <a:endParaRPr lang="en-US" sz="1899" spc="186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003006" y="7843678"/>
            <a:ext cx="5806437" cy="129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1"/>
              </a:lnSpc>
              <a:spcBef>
                <a:spcPct val="0"/>
              </a:spcBef>
            </a:pP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Для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создания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мероприятий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на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базе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данной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платформы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необходимо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быть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партнером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ФГАИС «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Молодежь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России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» и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иметь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аккаунт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администратора</a:t>
            </a:r>
            <a:endParaRPr lang="en-US" sz="1899" spc="186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="" xmlns:a16="http://schemas.microsoft.com/office/drawing/2014/main" id="{16060E84-C8DD-4C35-82DB-72047A7AA571}"/>
              </a:ext>
            </a:extLst>
          </p:cNvPr>
          <p:cNvSpPr txBox="1"/>
          <p:nvPr/>
        </p:nvSpPr>
        <p:spPr>
          <a:xfrm>
            <a:off x="13452657" y="958311"/>
            <a:ext cx="3086099" cy="319458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596"/>
              </a:lnSpc>
              <a:spcBef>
                <a:spcPct val="0"/>
              </a:spcBef>
            </a:pPr>
            <a:r>
              <a:rPr lang="ru-RU" sz="2400" spc="18" dirty="0">
                <a:solidFill>
                  <a:srgbClr val="FFFFFF"/>
                </a:solidFill>
                <a:latin typeface="DM Sans Bold"/>
              </a:rPr>
              <a:t>НЕДОСТАТКИ</a:t>
            </a:r>
            <a:endParaRPr lang="en-US" sz="2400" spc="18" dirty="0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28" name="Номер слайда 9">
            <a:extLst>
              <a:ext uri="{FF2B5EF4-FFF2-40B4-BE49-F238E27FC236}">
                <a16:creationId xmlns="" xmlns:a16="http://schemas.microsoft.com/office/drawing/2014/main" id="{A8B054BD-342D-4317-9F2D-0CB4777F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8</a:t>
            </a:fld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1471356">
            <a:off x="-610168" y="7847808"/>
            <a:ext cx="11369115" cy="4878384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8" y="0"/>
                </a:lnTo>
                <a:lnTo>
                  <a:pt x="21273218" y="9128144"/>
                </a:lnTo>
                <a:lnTo>
                  <a:pt x="0" y="9128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427672"/>
            <a:ext cx="13884196" cy="9704935"/>
          </a:xfrm>
          <a:custGeom>
            <a:avLst/>
            <a:gdLst/>
            <a:ahLst/>
            <a:cxnLst/>
            <a:rect l="l" t="t" r="r" b="b"/>
            <a:pathLst>
              <a:path w="13884196" h="9704935">
                <a:moveTo>
                  <a:pt x="0" y="0"/>
                </a:moveTo>
                <a:lnTo>
                  <a:pt x="13884196" y="0"/>
                </a:lnTo>
                <a:lnTo>
                  <a:pt x="13884196" y="9704935"/>
                </a:lnTo>
                <a:lnTo>
                  <a:pt x="0" y="97049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884196" y="1843958"/>
            <a:ext cx="4335335" cy="4424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900"/>
              </a:lnSpc>
            </a:pPr>
            <a:r>
              <a:rPr lang="ru-RU" sz="4000" spc="490" dirty="0">
                <a:solidFill>
                  <a:srgbClr val="231F20"/>
                </a:solidFill>
                <a:latin typeface="Oswald Bold"/>
              </a:rPr>
              <a:t>ЛОГИЧЕСКАЯ</a:t>
            </a:r>
          </a:p>
          <a:p>
            <a:pPr algn="r">
              <a:lnSpc>
                <a:spcPts val="6900"/>
              </a:lnSpc>
            </a:pPr>
            <a:r>
              <a:rPr lang="ru-RU" sz="4000" spc="490" dirty="0" smtClean="0">
                <a:solidFill>
                  <a:srgbClr val="231F20"/>
                </a:solidFill>
                <a:latin typeface="Oswald Bold"/>
              </a:rPr>
              <a:t>МОДЕЛЬ ДАННЫХ</a:t>
            </a:r>
            <a:endParaRPr lang="en-US" sz="4000" spc="490" dirty="0">
              <a:solidFill>
                <a:srgbClr val="231F20"/>
              </a:solidFill>
              <a:latin typeface="Oswald Bold"/>
            </a:endParaRPr>
          </a:p>
          <a:p>
            <a:pPr algn="r">
              <a:lnSpc>
                <a:spcPts val="6900"/>
              </a:lnSpc>
            </a:pPr>
            <a:r>
              <a:rPr lang="en-US" sz="4000" spc="490" dirty="0">
                <a:solidFill>
                  <a:srgbClr val="231F20"/>
                </a:solidFill>
                <a:latin typeface="Oswald Bold"/>
              </a:rPr>
              <a:t>«РЕЙТИНГ</a:t>
            </a:r>
          </a:p>
          <a:p>
            <a:pPr marL="0" lvl="0" indent="0" algn="r">
              <a:lnSpc>
                <a:spcPts val="6900"/>
              </a:lnSpc>
              <a:spcBef>
                <a:spcPct val="0"/>
              </a:spcBef>
            </a:pPr>
            <a:r>
              <a:rPr lang="en-US" sz="4000" spc="490" dirty="0">
                <a:solidFill>
                  <a:srgbClr val="231F20"/>
                </a:solidFill>
                <a:latin typeface="Oswald Bold"/>
              </a:rPr>
              <a:t>СТУДЕНТОВ»</a:t>
            </a:r>
          </a:p>
        </p:txBody>
      </p:sp>
      <p:sp>
        <p:nvSpPr>
          <p:cNvPr id="6" name="Номер слайда 9">
            <a:extLst>
              <a:ext uri="{FF2B5EF4-FFF2-40B4-BE49-F238E27FC236}">
                <a16:creationId xmlns="" xmlns:a16="http://schemas.microsoft.com/office/drawing/2014/main" id="{E3532015-A01E-4579-9D09-A7C2282D7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9</a:t>
            </a:fld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537</Words>
  <Application>Microsoft Office PowerPoint</Application>
  <PresentationFormat>Произвольный</PresentationFormat>
  <Paragraphs>126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Oswald Bold</vt:lpstr>
      <vt:lpstr>Arial</vt:lpstr>
      <vt:lpstr>DM Sans</vt:lpstr>
      <vt:lpstr>DM Sans Bold</vt:lpstr>
      <vt:lpstr>Montserrat Classic Bold</vt:lpstr>
      <vt:lpstr>Calibri</vt:lpstr>
      <vt:lpstr>Oswald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stud</dc:creator>
  <cp:lastModifiedBy>stud</cp:lastModifiedBy>
  <cp:revision>43</cp:revision>
  <dcterms:created xsi:type="dcterms:W3CDTF">2006-08-16T00:00:00Z</dcterms:created>
  <dcterms:modified xsi:type="dcterms:W3CDTF">2023-06-15T08:06:27Z</dcterms:modified>
  <dc:identifier>DAFlgccdfkM</dc:identifier>
</cp:coreProperties>
</file>